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3" r:id="rId7"/>
    <p:sldId id="265" r:id="rId8"/>
    <p:sldId id="260" r:id="rId9"/>
    <p:sldId id="261" r:id="rId10"/>
    <p:sldId id="262" r:id="rId11"/>
    <p:sldId id="267" r:id="rId12"/>
    <p:sldId id="269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72" r:id="rId21"/>
    <p:sldId id="273" r:id="rId22"/>
    <p:sldId id="270" r:id="rId23"/>
    <p:sldId id="271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281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30" d="100"/>
          <a:sy n="130" d="100"/>
        </p:scale>
        <p:origin x="96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A43D4-DEB5-4773-A57D-DAF1F61A46D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0AA167-B03B-4510-ADFC-7CE383A9326C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OBJEKTIF</a:t>
          </a:r>
        </a:p>
      </dgm:t>
    </dgm:pt>
    <dgm:pt modelId="{C930F592-5BAE-402A-8E96-E1F17A0A5A36}" cxnId="{0267DDC3-43F3-4B0A-A32F-8EEA019B6A63}" type="parTrans">
      <dgm:prSet/>
      <dgm:spPr/>
      <dgm:t>
        <a:bodyPr/>
        <a:lstStyle/>
        <a:p>
          <a:endParaRPr lang="en-US"/>
        </a:p>
      </dgm:t>
    </dgm:pt>
    <dgm:pt modelId="{36F4FC54-7477-4306-A4D0-008ED7819993}" cxnId="{0267DDC3-43F3-4B0A-A32F-8EEA019B6A63}" type="sibTrans">
      <dgm:prSet/>
      <dgm:spPr/>
      <dgm:t>
        <a:bodyPr/>
        <a:lstStyle/>
        <a:p>
          <a:endParaRPr lang="en-US"/>
        </a:p>
      </dgm:t>
    </dgm:pt>
    <dgm:pt modelId="{2FD45A86-2208-41DC-ACC9-85437CEA13EE}">
      <dgm:prSet/>
      <dgm:spPr/>
      <dgm:t>
        <a:bodyPr/>
        <a:lstStyle/>
        <a:p>
          <a:pPr algn="l"/>
          <a:r>
            <a:rPr lang="en-US" dirty="0"/>
            <a:t>MEWUJUDKAN SATU SISTEM DATA KESIHATAN SECARA BERPUSAT DAN MUDAH DIAKSES APABILA DIPERLUKAN.</a:t>
          </a:r>
        </a:p>
      </dgm:t>
    </dgm:pt>
    <dgm:pt modelId="{310D0FC5-7459-4C2D-8EC2-2F61D29E65D7}" cxnId="{57DDB0AE-E2F9-4132-8486-902AF981A249}" type="parTrans">
      <dgm:prSet/>
      <dgm:spPr/>
      <dgm:t>
        <a:bodyPr/>
        <a:lstStyle/>
        <a:p>
          <a:endParaRPr lang="en-US"/>
        </a:p>
      </dgm:t>
    </dgm:pt>
    <dgm:pt modelId="{F63855EB-C16F-404A-985C-6C52294E8AAA}" cxnId="{57DDB0AE-E2F9-4132-8486-902AF981A249}" type="sibTrans">
      <dgm:prSet/>
      <dgm:spPr/>
      <dgm:t>
        <a:bodyPr/>
        <a:lstStyle/>
        <a:p>
          <a:endParaRPr lang="en-US"/>
        </a:p>
      </dgm:t>
    </dgm:pt>
    <dgm:pt modelId="{E384051B-5DA0-440E-95E6-BDA539A6FD7B}">
      <dgm:prSet/>
      <dgm:spPr/>
      <dgm:t>
        <a:bodyPr/>
        <a:lstStyle/>
        <a:p>
          <a:pPr algn="l"/>
          <a:r>
            <a:rPr lang="en-US" dirty="0"/>
            <a:t>MENGGANTIKAN SISTEM MANUAL YANG SEDIA ADA DAN SERING KEHILANGAN APABILA BERLAKU PERPINDAHAN SEKOLAH.</a:t>
          </a:r>
        </a:p>
      </dgm:t>
    </dgm:pt>
    <dgm:pt modelId="{57F4A29A-AF10-431D-A2B9-26351948EF4C}" cxnId="{B4A6633A-3093-430F-A54C-B21E284CAE8D}" type="parTrans">
      <dgm:prSet/>
      <dgm:spPr/>
      <dgm:t>
        <a:bodyPr/>
        <a:lstStyle/>
        <a:p>
          <a:endParaRPr lang="en-US"/>
        </a:p>
      </dgm:t>
    </dgm:pt>
    <dgm:pt modelId="{AF49F678-420C-4A4D-AF3E-3F921273C771}" cxnId="{B4A6633A-3093-430F-A54C-B21E284CAE8D}" type="sibTrans">
      <dgm:prSet/>
      <dgm:spPr/>
      <dgm:t>
        <a:bodyPr/>
        <a:lstStyle/>
        <a:p>
          <a:endParaRPr lang="en-US"/>
        </a:p>
      </dgm:t>
    </dgm:pt>
    <dgm:pt modelId="{93F2F2A9-D30A-4A54-95B9-80F5ED031F89}">
      <dgm:prSet/>
      <dgm:spPr/>
      <dgm:t>
        <a:bodyPr/>
        <a:lstStyle/>
        <a:p>
          <a:pPr algn="l"/>
          <a:r>
            <a:rPr lang="en-US" dirty="0"/>
            <a:t>MENYEDIAKAN SATU PLATFORM BERSEPADU BAGI PELAPORAN PERKHIDMATAN KESIHATAN YANG DILAKSANAKAN DI SEKOLAH.</a:t>
          </a:r>
        </a:p>
      </dgm:t>
    </dgm:pt>
    <dgm:pt modelId="{695F77A9-2B2A-4925-B21B-04BC20DCF270}" cxnId="{249946A1-6ACF-4557-BE0F-F1670A81B8CF}" type="parTrans">
      <dgm:prSet/>
      <dgm:spPr/>
      <dgm:t>
        <a:bodyPr/>
        <a:lstStyle/>
        <a:p>
          <a:endParaRPr lang="en-US"/>
        </a:p>
      </dgm:t>
    </dgm:pt>
    <dgm:pt modelId="{1DD22147-767F-4082-992E-DE8F83FEF250}" cxnId="{249946A1-6ACF-4557-BE0F-F1670A81B8CF}" type="sibTrans">
      <dgm:prSet/>
      <dgm:spPr/>
      <dgm:t>
        <a:bodyPr/>
        <a:lstStyle/>
        <a:p>
          <a:endParaRPr lang="en-US"/>
        </a:p>
      </dgm:t>
    </dgm:pt>
    <dgm:pt modelId="{0AD8AB6B-BE2B-492A-9A07-D15125F065B6}" type="pres">
      <dgm:prSet presAssocID="{08CA43D4-DEB5-4773-A57D-DAF1F61A46D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2A5DAFE5-B50A-4320-BABA-D95444602D94}" type="pres">
      <dgm:prSet presAssocID="{8F0AA167-B03B-4510-ADFC-7CE383A9326C}" presName="root" presStyleCnt="0">
        <dgm:presLayoutVars>
          <dgm:chMax/>
          <dgm:chPref val="4"/>
        </dgm:presLayoutVars>
      </dgm:prSet>
      <dgm:spPr/>
    </dgm:pt>
    <dgm:pt modelId="{4EE32FAF-186F-47C4-9DCC-E52B52A62B0F}" type="pres">
      <dgm:prSet presAssocID="{8F0AA167-B03B-4510-ADFC-7CE383A9326C}" presName="rootComposite" presStyleCnt="0">
        <dgm:presLayoutVars/>
      </dgm:prSet>
      <dgm:spPr/>
    </dgm:pt>
    <dgm:pt modelId="{9E2CD5A8-0A02-4BB4-A4BC-5F3963B6E81F}" type="pres">
      <dgm:prSet presAssocID="{8F0AA167-B03B-4510-ADFC-7CE383A9326C}" presName="rootText" presStyleLbl="node0" presStyleIdx="0" presStyleCnt="1">
        <dgm:presLayoutVars>
          <dgm:chMax/>
          <dgm:chPref val="4"/>
        </dgm:presLayoutVars>
      </dgm:prSet>
      <dgm:spPr/>
    </dgm:pt>
    <dgm:pt modelId="{D4DF7F75-C132-4229-8E01-8EC34C5E0CAD}" type="pres">
      <dgm:prSet presAssocID="{8F0AA167-B03B-4510-ADFC-7CE383A9326C}" presName="childShape" presStyleCnt="0">
        <dgm:presLayoutVars>
          <dgm:chMax val="0"/>
          <dgm:chPref val="0"/>
        </dgm:presLayoutVars>
      </dgm:prSet>
      <dgm:spPr/>
    </dgm:pt>
    <dgm:pt modelId="{0C678FDF-FDEA-4B93-8991-8FCCECB838D3}" type="pres">
      <dgm:prSet presAssocID="{2FD45A86-2208-41DC-ACC9-85437CEA13EE}" presName="childComposite" presStyleCnt="0">
        <dgm:presLayoutVars>
          <dgm:chMax val="0"/>
          <dgm:chPref val="0"/>
        </dgm:presLayoutVars>
      </dgm:prSet>
      <dgm:spPr/>
    </dgm:pt>
    <dgm:pt modelId="{C0161CE4-FCCD-4627-9A32-51ACC1BBF361}" type="pres">
      <dgm:prSet presAssocID="{2FD45A86-2208-41DC-ACC9-85437CEA13EE}" presName="Image" presStyleLbl="node1" presStyleIdx="0" presStyleCnt="3"/>
      <dgm:spPr/>
    </dgm:pt>
    <dgm:pt modelId="{52E8A3BB-FD68-4520-A7A8-A6F1A82FDCFD}" type="pres">
      <dgm:prSet presAssocID="{2FD45A86-2208-41DC-ACC9-85437CEA13EE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1A762E7B-335C-4280-99CC-089EC7524370}" type="pres">
      <dgm:prSet presAssocID="{E384051B-5DA0-440E-95E6-BDA539A6FD7B}" presName="childComposite" presStyleCnt="0">
        <dgm:presLayoutVars>
          <dgm:chMax val="0"/>
          <dgm:chPref val="0"/>
        </dgm:presLayoutVars>
      </dgm:prSet>
      <dgm:spPr/>
    </dgm:pt>
    <dgm:pt modelId="{8CF254E5-F14F-462E-9AE8-CBAE2E62775B}" type="pres">
      <dgm:prSet presAssocID="{E384051B-5DA0-440E-95E6-BDA539A6FD7B}" presName="Image" presStyleLbl="node1" presStyleIdx="1" presStyleCnt="3"/>
      <dgm:spPr/>
    </dgm:pt>
    <dgm:pt modelId="{DE144498-3B3A-4490-87C9-B1CA1C346ABE}" type="pres">
      <dgm:prSet presAssocID="{E384051B-5DA0-440E-95E6-BDA539A6FD7B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789C51EB-6C5A-46B5-99ED-BA5AD007F296}" type="pres">
      <dgm:prSet presAssocID="{93F2F2A9-D30A-4A54-95B9-80F5ED031F89}" presName="childComposite" presStyleCnt="0">
        <dgm:presLayoutVars>
          <dgm:chMax val="0"/>
          <dgm:chPref val="0"/>
        </dgm:presLayoutVars>
      </dgm:prSet>
      <dgm:spPr/>
    </dgm:pt>
    <dgm:pt modelId="{AA9B71F0-3EF7-42C4-84A6-2ACDB5488B51}" type="pres">
      <dgm:prSet presAssocID="{93F2F2A9-D30A-4A54-95B9-80F5ED031F89}" presName="Image" presStyleLbl="node1" presStyleIdx="2" presStyleCnt="3"/>
      <dgm:spPr/>
    </dgm:pt>
    <dgm:pt modelId="{C5FFE915-7E2C-4298-88E7-194E36F73D86}" type="pres">
      <dgm:prSet presAssocID="{93F2F2A9-D30A-4A54-95B9-80F5ED031F89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7121508-BABC-4B8E-B290-1D3CF95608FA}" type="presOf" srcId="{2FD45A86-2208-41DC-ACC9-85437CEA13EE}" destId="{52E8A3BB-FD68-4520-A7A8-A6F1A82FDCFD}" srcOrd="0" destOrd="0" presId="urn:microsoft.com/office/officeart/2008/layout/PictureAccentList"/>
    <dgm:cxn modelId="{6E187E2E-09BD-4AFE-B436-4511467082C1}" type="presOf" srcId="{8F0AA167-B03B-4510-ADFC-7CE383A9326C}" destId="{9E2CD5A8-0A02-4BB4-A4BC-5F3963B6E81F}" srcOrd="0" destOrd="0" presId="urn:microsoft.com/office/officeart/2008/layout/PictureAccentList"/>
    <dgm:cxn modelId="{B4A6633A-3093-430F-A54C-B21E284CAE8D}" srcId="{8F0AA167-B03B-4510-ADFC-7CE383A9326C}" destId="{E384051B-5DA0-440E-95E6-BDA539A6FD7B}" srcOrd="1" destOrd="0" parTransId="{57F4A29A-AF10-431D-A2B9-26351948EF4C}" sibTransId="{AF49F678-420C-4A4D-AF3E-3F921273C771}"/>
    <dgm:cxn modelId="{84AA8F5C-4EE9-4F5B-A231-0B2CE2E07DF8}" type="presOf" srcId="{E384051B-5DA0-440E-95E6-BDA539A6FD7B}" destId="{DE144498-3B3A-4490-87C9-B1CA1C346ABE}" srcOrd="0" destOrd="0" presId="urn:microsoft.com/office/officeart/2008/layout/PictureAccentList"/>
    <dgm:cxn modelId="{249946A1-6ACF-4557-BE0F-F1670A81B8CF}" srcId="{8F0AA167-B03B-4510-ADFC-7CE383A9326C}" destId="{93F2F2A9-D30A-4A54-95B9-80F5ED031F89}" srcOrd="2" destOrd="0" parTransId="{695F77A9-2B2A-4925-B21B-04BC20DCF270}" sibTransId="{1DD22147-767F-4082-992E-DE8F83FEF250}"/>
    <dgm:cxn modelId="{57DDB0AE-E2F9-4132-8486-902AF981A249}" srcId="{8F0AA167-B03B-4510-ADFC-7CE383A9326C}" destId="{2FD45A86-2208-41DC-ACC9-85437CEA13EE}" srcOrd="0" destOrd="0" parTransId="{310D0FC5-7459-4C2D-8EC2-2F61D29E65D7}" sibTransId="{F63855EB-C16F-404A-985C-6C52294E8AAA}"/>
    <dgm:cxn modelId="{0267DDC3-43F3-4B0A-A32F-8EEA019B6A63}" srcId="{08CA43D4-DEB5-4773-A57D-DAF1F61A46DF}" destId="{8F0AA167-B03B-4510-ADFC-7CE383A9326C}" srcOrd="0" destOrd="0" parTransId="{C930F592-5BAE-402A-8E96-E1F17A0A5A36}" sibTransId="{36F4FC54-7477-4306-A4D0-008ED7819993}"/>
    <dgm:cxn modelId="{379C88DB-A712-4283-8D33-E9A8111E772F}" type="presOf" srcId="{08CA43D4-DEB5-4773-A57D-DAF1F61A46DF}" destId="{0AD8AB6B-BE2B-492A-9A07-D15125F065B6}" srcOrd="0" destOrd="0" presId="urn:microsoft.com/office/officeart/2008/layout/PictureAccentList"/>
    <dgm:cxn modelId="{1F25A2FD-18C2-4B99-A15B-6CC6126D12C4}" type="presOf" srcId="{93F2F2A9-D30A-4A54-95B9-80F5ED031F89}" destId="{C5FFE915-7E2C-4298-88E7-194E36F73D86}" srcOrd="0" destOrd="0" presId="urn:microsoft.com/office/officeart/2008/layout/PictureAccentList"/>
    <dgm:cxn modelId="{FFADAC71-135B-4C1D-A43B-4D4B69EDC221}" type="presParOf" srcId="{0AD8AB6B-BE2B-492A-9A07-D15125F065B6}" destId="{2A5DAFE5-B50A-4320-BABA-D95444602D94}" srcOrd="0" destOrd="0" presId="urn:microsoft.com/office/officeart/2008/layout/PictureAccentList"/>
    <dgm:cxn modelId="{22575BF7-C5B6-4F19-865F-52D7F69100D5}" type="presParOf" srcId="{2A5DAFE5-B50A-4320-BABA-D95444602D94}" destId="{4EE32FAF-186F-47C4-9DCC-E52B52A62B0F}" srcOrd="0" destOrd="0" presId="urn:microsoft.com/office/officeart/2008/layout/PictureAccentList"/>
    <dgm:cxn modelId="{B8A15238-F6A8-4765-8E0C-33A74DA7553B}" type="presParOf" srcId="{4EE32FAF-186F-47C4-9DCC-E52B52A62B0F}" destId="{9E2CD5A8-0A02-4BB4-A4BC-5F3963B6E81F}" srcOrd="0" destOrd="0" presId="urn:microsoft.com/office/officeart/2008/layout/PictureAccentList"/>
    <dgm:cxn modelId="{9B5B6C98-AD78-4038-B8FE-A28612A65723}" type="presParOf" srcId="{2A5DAFE5-B50A-4320-BABA-D95444602D94}" destId="{D4DF7F75-C132-4229-8E01-8EC34C5E0CAD}" srcOrd="1" destOrd="0" presId="urn:microsoft.com/office/officeart/2008/layout/PictureAccentList"/>
    <dgm:cxn modelId="{F42501FF-7331-4C3B-A328-B0F8B9E79B19}" type="presParOf" srcId="{D4DF7F75-C132-4229-8E01-8EC34C5E0CAD}" destId="{0C678FDF-FDEA-4B93-8991-8FCCECB838D3}" srcOrd="0" destOrd="0" presId="urn:microsoft.com/office/officeart/2008/layout/PictureAccentList"/>
    <dgm:cxn modelId="{F31B6A0F-AC27-4EC4-805D-F7AA4E323A23}" type="presParOf" srcId="{0C678FDF-FDEA-4B93-8991-8FCCECB838D3}" destId="{C0161CE4-FCCD-4627-9A32-51ACC1BBF361}" srcOrd="0" destOrd="0" presId="urn:microsoft.com/office/officeart/2008/layout/PictureAccentList"/>
    <dgm:cxn modelId="{B750402A-F4B6-48B9-BD77-3C7A9716AB03}" type="presParOf" srcId="{0C678FDF-FDEA-4B93-8991-8FCCECB838D3}" destId="{52E8A3BB-FD68-4520-A7A8-A6F1A82FDCFD}" srcOrd="1" destOrd="0" presId="urn:microsoft.com/office/officeart/2008/layout/PictureAccentList"/>
    <dgm:cxn modelId="{B6591F60-656E-412F-9A0D-DD85923E08CC}" type="presParOf" srcId="{D4DF7F75-C132-4229-8E01-8EC34C5E0CAD}" destId="{1A762E7B-335C-4280-99CC-089EC7524370}" srcOrd="1" destOrd="0" presId="urn:microsoft.com/office/officeart/2008/layout/PictureAccentList"/>
    <dgm:cxn modelId="{859B51B7-E83E-4AB9-8D3C-792842185E60}" type="presParOf" srcId="{1A762E7B-335C-4280-99CC-089EC7524370}" destId="{8CF254E5-F14F-462E-9AE8-CBAE2E62775B}" srcOrd="0" destOrd="0" presId="urn:microsoft.com/office/officeart/2008/layout/PictureAccentList"/>
    <dgm:cxn modelId="{78869127-6D78-4248-9F0D-0E94433AC6F0}" type="presParOf" srcId="{1A762E7B-335C-4280-99CC-089EC7524370}" destId="{DE144498-3B3A-4490-87C9-B1CA1C346ABE}" srcOrd="1" destOrd="0" presId="urn:microsoft.com/office/officeart/2008/layout/PictureAccentList"/>
    <dgm:cxn modelId="{32E08FC8-3EE0-48BB-89B8-FBD6ECD3A48D}" type="presParOf" srcId="{D4DF7F75-C132-4229-8E01-8EC34C5E0CAD}" destId="{789C51EB-6C5A-46B5-99ED-BA5AD007F296}" srcOrd="2" destOrd="0" presId="urn:microsoft.com/office/officeart/2008/layout/PictureAccentList"/>
    <dgm:cxn modelId="{FFA36E87-743A-4DDD-ACEE-506333E64FFD}" type="presParOf" srcId="{789C51EB-6C5A-46B5-99ED-BA5AD007F296}" destId="{AA9B71F0-3EF7-42C4-84A6-2ACDB5488B51}" srcOrd="0" destOrd="0" presId="urn:microsoft.com/office/officeart/2008/layout/PictureAccentList"/>
    <dgm:cxn modelId="{485F6B7B-23AF-42BB-81D1-D0ADAA551D5D}" type="presParOf" srcId="{789C51EB-6C5A-46B5-99ED-BA5AD007F296}" destId="{C5FFE915-7E2C-4298-88E7-194E36F73D86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128000" cy="5418667"/>
        <a:chOff x="0" y="0"/>
        <a:chExt cx="8128000" cy="5418667"/>
      </a:xfrm>
    </dsp:grpSpPr>
    <dsp:sp modelId="{9E2CD5A8-0A02-4BB4-A4BC-5F3963B6E81F}">
      <dsp:nvSpPr>
        <dsp:cNvPr id="3" name="Rounded Rectangle 2"/>
        <dsp:cNvSpPr/>
      </dsp:nvSpPr>
      <dsp:spPr bwMode="white">
        <a:xfrm>
          <a:off x="386172" y="0"/>
          <a:ext cx="7355656" cy="1225943"/>
        </a:xfrm>
        <a:prstGeom prst="roundRect">
          <a:avLst>
            <a:gd name="adj" fmla="val 10000"/>
          </a:avLst>
        </a:prstGeom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lIns="121920" tIns="81280" rIns="121920" bIns="81280" anchor="ctr"/>
        <a:lstStyle>
          <a:lvl1pPr algn="ctr">
            <a:defRPr sz="6400"/>
          </a:lvl1pPr>
          <a:lvl2pPr marL="285750" indent="-285750" algn="ctr">
            <a:defRPr sz="4900"/>
          </a:lvl2pPr>
          <a:lvl3pPr marL="571500" indent="-285750" algn="ctr">
            <a:defRPr sz="4900"/>
          </a:lvl3pPr>
          <a:lvl4pPr marL="857250" indent="-285750" algn="ctr">
            <a:defRPr sz="4900"/>
          </a:lvl4pPr>
          <a:lvl5pPr marL="1143000" indent="-285750" algn="ctr">
            <a:defRPr sz="4900"/>
          </a:lvl5pPr>
          <a:lvl6pPr marL="1428750" indent="-285750" algn="ctr">
            <a:defRPr sz="4900"/>
          </a:lvl6pPr>
          <a:lvl7pPr marL="1714500" indent="-285750" algn="ctr">
            <a:defRPr sz="4900"/>
          </a:lvl7pPr>
          <a:lvl8pPr marL="2000250" indent="-285750" algn="ctr">
            <a:defRPr sz="4900"/>
          </a:lvl8pPr>
          <a:lvl9pPr marL="2286000" indent="-285750" algn="ctr">
            <a:defRPr sz="4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OBJEKTIF</a:t>
          </a:r>
        </a:p>
      </dsp:txBody>
      <dsp:txXfrm>
        <a:off x="386172" y="0"/>
        <a:ext cx="7355656" cy="1225943"/>
      </dsp:txXfrm>
    </dsp:sp>
    <dsp:sp modelId="{C0161CE4-FCCD-4627-9A32-51ACC1BBF361}">
      <dsp:nvSpPr>
        <dsp:cNvPr id="4" name="Rounded Rectangle 3"/>
        <dsp:cNvSpPr/>
      </dsp:nvSpPr>
      <dsp:spPr bwMode="white">
        <a:xfrm>
          <a:off x="386172" y="1446612"/>
          <a:ext cx="1225943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6172" y="1446612"/>
        <a:ext cx="1225943" cy="1225943"/>
      </dsp:txXfrm>
    </dsp:sp>
    <dsp:sp modelId="{52E8A3BB-FD68-4520-A7A8-A6F1A82FDCFD}">
      <dsp:nvSpPr>
        <dsp:cNvPr id="5" name="Rounded Rectangle 4"/>
        <dsp:cNvSpPr/>
      </dsp:nvSpPr>
      <dsp:spPr bwMode="white">
        <a:xfrm>
          <a:off x="1685671" y="1446612"/>
          <a:ext cx="6056157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8016" tIns="128016" rIns="128016" bIns="128016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MEWUJUDKAN SATU SISTEM DATA KESIHATAN SECARA BERPUSAT DAN MUDAH DIAKSES APABILA DIPERLUKAN.</a:t>
          </a:r>
        </a:p>
      </dsp:txBody>
      <dsp:txXfrm>
        <a:off x="1685671" y="1446612"/>
        <a:ext cx="6056157" cy="1225943"/>
      </dsp:txXfrm>
    </dsp:sp>
    <dsp:sp modelId="{8CF254E5-F14F-462E-9AE8-CBAE2E62775B}">
      <dsp:nvSpPr>
        <dsp:cNvPr id="6" name="Rounded Rectangle 5"/>
        <dsp:cNvSpPr/>
      </dsp:nvSpPr>
      <dsp:spPr bwMode="white">
        <a:xfrm>
          <a:off x="386172" y="2819668"/>
          <a:ext cx="1225943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6172" y="2819668"/>
        <a:ext cx="1225943" cy="1225943"/>
      </dsp:txXfrm>
    </dsp:sp>
    <dsp:sp modelId="{DE144498-3B3A-4490-87C9-B1CA1C346ABE}">
      <dsp:nvSpPr>
        <dsp:cNvPr id="7" name="Rounded Rectangle 6"/>
        <dsp:cNvSpPr/>
      </dsp:nvSpPr>
      <dsp:spPr bwMode="white">
        <a:xfrm>
          <a:off x="1685671" y="2819668"/>
          <a:ext cx="6056157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8016" tIns="128016" rIns="128016" bIns="128016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MENGGANTIKAN SISTEM MANUAL YANG SEDIA ADA DAN SERING KEHILANGAN APABILA BERLAKU PERPINDAHAN SEKOLAH.</a:t>
          </a:r>
        </a:p>
      </dsp:txBody>
      <dsp:txXfrm>
        <a:off x="1685671" y="2819668"/>
        <a:ext cx="6056157" cy="1225943"/>
      </dsp:txXfrm>
    </dsp:sp>
    <dsp:sp modelId="{AA9B71F0-3EF7-42C4-84A6-2ACDB5488B51}">
      <dsp:nvSpPr>
        <dsp:cNvPr id="8" name="Rounded Rectangle 7"/>
        <dsp:cNvSpPr/>
      </dsp:nvSpPr>
      <dsp:spPr bwMode="white">
        <a:xfrm>
          <a:off x="386172" y="4192724"/>
          <a:ext cx="1225943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86172" y="4192724"/>
        <a:ext cx="1225943" cy="1225943"/>
      </dsp:txXfrm>
    </dsp:sp>
    <dsp:sp modelId="{C5FFE915-7E2C-4298-88E7-194E36F73D86}">
      <dsp:nvSpPr>
        <dsp:cNvPr id="9" name="Rounded Rectangle 8"/>
        <dsp:cNvSpPr/>
      </dsp:nvSpPr>
      <dsp:spPr bwMode="white">
        <a:xfrm>
          <a:off x="1685671" y="4192724"/>
          <a:ext cx="6056157" cy="1225943"/>
        </a:xfrm>
        <a:prstGeom prst="roundRect">
          <a:avLst>
            <a:gd name="adj" fmla="val 1667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8016" tIns="128016" rIns="128016" bIns="128016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MENYEDIAKAN SATU PLATFORM BERSEPADU BAGI PELAPORAN PERKHIDMATAN KESIHATAN YANG DILAKSANAKAN DI SEKOLAH.</a:t>
          </a:r>
        </a:p>
      </dsp:txBody>
      <dsp:txXfrm>
        <a:off x="1685671" y="4192724"/>
        <a:ext cx="6056157" cy="1225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linDir" val="fromT"/>
              <dgm:param type="chAlign" val="r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F2CDCEDF-E4D0-417A-B3B1-B79D07BDC7D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972D4656-D645-4B7C-B617-73BA439680AE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anose="05000000000000000000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93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877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594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APLIKASI PENGKALAN DATA MURID (APDM)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PENGENALAN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SATU PENGKALAN DATA MURID SECARA BERPUSAT DAN BOLEH DIAKSES BILA-BILA MASA DIPERLUKAN. SEMUA KEMENTERIAN MENGAMBIL DATA DRP KPM (BERKAITAN MURID)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BERSAMA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JABATAN PENDAFTARAN NEGARA</a:t>
            </a:r>
            <a:endParaRPr lang="en-US" dirty="0"/>
          </a:p>
          <a:p>
            <a:r>
              <a:rPr lang="en-US" dirty="0"/>
              <a:t>2. KEMENTERIAN KESIHATAN MALAYSIA</a:t>
            </a:r>
            <a:endParaRPr lang="en-US" dirty="0"/>
          </a:p>
          <a:p>
            <a:r>
              <a:rPr lang="en-US" dirty="0"/>
              <a:t>3. JABATAN PERDANA MENTERI(UPEN)</a:t>
            </a:r>
            <a:endParaRPr lang="en-US" dirty="0"/>
          </a:p>
          <a:p>
            <a:r>
              <a:rPr lang="en-US" dirty="0"/>
              <a:t>4. KEMENTERIAN PEMBANGUNAN LUAR BANDAR </a:t>
            </a:r>
            <a:endParaRPr lang="en-US" dirty="0"/>
          </a:p>
          <a:p>
            <a:r>
              <a:rPr lang="en-US" dirty="0"/>
              <a:t>5. JABATAN KEBAJIKAN MASYARAKAT(JKM)</a:t>
            </a:r>
            <a:endParaRPr lang="en-US" dirty="0"/>
          </a:p>
          <a:p>
            <a:r>
              <a:rPr lang="en-US" dirty="0"/>
              <a:t>6. JABATAN KEMAJUAN ORANG ASLI (JAKOA)</a:t>
            </a:r>
            <a:endParaRPr lang="en-US" dirty="0"/>
          </a:p>
          <a:p>
            <a:r>
              <a:rPr lang="en-US" dirty="0"/>
              <a:t>7. KEMENTERIAN DALAM NEGERI (PDRM)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KEMENTERIAN PENDIDIKAN MALAYSIA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BAHAGIAN PENGURUSAN SEKOLAH HARIAN (BPSH)</a:t>
            </a:r>
            <a:endParaRPr lang="en-US" dirty="0"/>
          </a:p>
          <a:p>
            <a:r>
              <a:rPr lang="en-US" dirty="0"/>
              <a:t>2. JABATAN PENDIDIKAN NEGERI/ WILAYAH</a:t>
            </a:r>
            <a:endParaRPr lang="en-US" dirty="0"/>
          </a:p>
          <a:p>
            <a:r>
              <a:rPr lang="en-US" dirty="0"/>
              <a:t>3. PEJABAT PENDIDIKAN DAERAH</a:t>
            </a:r>
            <a:endParaRPr lang="en-US" dirty="0"/>
          </a:p>
          <a:p>
            <a:r>
              <a:rPr lang="en-US" dirty="0"/>
              <a:t>BERTINDAK SEBAGAI BADAN PENGAWAL DAN RUJUKAN JIKA PERLU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SILA AMBIL PERHATIAN SERIUS!!!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1. Surat yang </a:t>
            </a:r>
            <a:r>
              <a:rPr lang="en-US" dirty="0" err="1"/>
              <a:t>terdapat</a:t>
            </a:r>
            <a:r>
              <a:rPr lang="en-US" dirty="0"/>
              <a:t> pada </a:t>
            </a:r>
            <a:r>
              <a:rPr lang="en-US" dirty="0" err="1"/>
              <a:t>paparan</a:t>
            </a:r>
            <a:r>
              <a:rPr lang="en-US" dirty="0"/>
              <a:t> </a:t>
            </a:r>
            <a:r>
              <a:rPr lang="en-US" dirty="0" err="1"/>
              <a:t>pemuka</a:t>
            </a:r>
            <a:r>
              <a:rPr lang="en-US" dirty="0"/>
              <a:t> APDM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75" y="76454"/>
            <a:ext cx="12062954" cy="67815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SEKOLAH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ADMIN APDM : GURU PENOLONG KANAN HEM</a:t>
            </a:r>
            <a:endParaRPr lang="en-US" dirty="0"/>
          </a:p>
          <a:p>
            <a:r>
              <a:rPr lang="en-US" dirty="0"/>
              <a:t>DIBANTU OLEH GURU DATA APDM YANG DILANTIK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GURU KELAS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 MENGEDARKAN BORANG MAKLUMAT MURID ATAU IMPORT</a:t>
            </a:r>
            <a:endParaRPr lang="en-US" dirty="0"/>
          </a:p>
          <a:p>
            <a:r>
              <a:rPr lang="en-US" dirty="0"/>
              <a:t>     MAKLUMAT DRP PENDAFTARAN TAHUN 1</a:t>
            </a:r>
            <a:endParaRPr lang="en-US" dirty="0"/>
          </a:p>
          <a:p>
            <a:r>
              <a:rPr lang="en-US" dirty="0"/>
              <a:t>2. MEMASUKKAN MAKLUMAT MURID DENGAN SEGERA</a:t>
            </a:r>
            <a:endParaRPr lang="en-US" dirty="0"/>
          </a:p>
          <a:p>
            <a:r>
              <a:rPr lang="en-US" dirty="0"/>
              <a:t>3. MEMBUAT PERUBAHAN JIKA BERLAKU PERUBAHAN YANG</a:t>
            </a:r>
            <a:endParaRPr lang="en-US" dirty="0"/>
          </a:p>
          <a:p>
            <a:r>
              <a:rPr lang="en-US" dirty="0"/>
              <a:t>     DIMAKLUMKAN OLEH IBU BAPA</a:t>
            </a:r>
            <a:endParaRPr lang="en-US" dirty="0"/>
          </a:p>
          <a:p>
            <a:r>
              <a:rPr lang="en-US" dirty="0"/>
              <a:t>4. MENGEDARKAN BORANG BANTUAN BAGI MURID YANG LAYAK</a:t>
            </a:r>
            <a:endParaRPr lang="en-US" dirty="0"/>
          </a:p>
          <a:p>
            <a:r>
              <a:rPr lang="en-US" dirty="0"/>
              <a:t>5. MENANDA JENIS BANTUAN YANG DITERIMA OLEH MURID</a:t>
            </a:r>
            <a:endParaRPr lang="en-US" dirty="0"/>
          </a:p>
          <a:p>
            <a:r>
              <a:rPr lang="en-US" dirty="0"/>
              <a:t>6. MENGISI KEHADIRAN MURID SETIAP HARI</a:t>
            </a:r>
            <a:endParaRPr lang="en-US" dirty="0"/>
          </a:p>
          <a:p>
            <a:r>
              <a:rPr lang="en-US" dirty="0"/>
              <a:t>     DAN SELESAIKAN PADA HARI TERSEBUT JUGA.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Samb….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BERHUBUNG DENGAN GPK HEM JIKA TERDAPAT SEBARANG MASALAH.</a:t>
            </a:r>
            <a:endParaRPr lang="en-US" dirty="0"/>
          </a:p>
          <a:p>
            <a:r>
              <a:rPr lang="en-US" dirty="0"/>
              <a:t>JIKA LUPA PASSWORD SILA BERHUBUNG DENGAN GPK HEM UNTUK RESET PASSWORD BERKENAAN.</a:t>
            </a:r>
            <a:endParaRPr lang="en-US" dirty="0"/>
          </a:p>
          <a:p>
            <a:r>
              <a:rPr lang="en-US" dirty="0"/>
              <a:t>JIKA TERDAPAT MURID BUKAN WARGANEGARA TOLONG PASTIKAN MEREKA TELAH MEMBAYAR LEVI DAN MENDAPAT SURAT KEBENARAN BERSEKOLAH DRP PENDAFTAR (SETIAP TAHUN DAN SETIAP KALI BERTUKAR SEKOLAH)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APDM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Data Murid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Bantuan</a:t>
            </a:r>
            <a:r>
              <a:rPr lang="en-US" dirty="0"/>
              <a:t> Murid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Pindaan</a:t>
            </a:r>
            <a:r>
              <a:rPr lang="en-US" dirty="0"/>
              <a:t> Maklumat</a:t>
            </a:r>
            <a:endParaRPr lang="en-US" dirty="0"/>
          </a:p>
          <a:p>
            <a:r>
              <a:rPr lang="en-US" dirty="0"/>
              <a:t>4. Maklumat Murid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Warganegara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Kehadiran</a:t>
            </a:r>
            <a:endParaRPr lang="en-US" dirty="0"/>
          </a:p>
          <a:p>
            <a:r>
              <a:rPr lang="en-US" dirty="0"/>
              <a:t>6. </a:t>
            </a:r>
            <a:r>
              <a:rPr lang="en-US" dirty="0" err="1"/>
              <a:t>Subjek</a:t>
            </a:r>
            <a:endParaRPr lang="en-US" dirty="0"/>
          </a:p>
          <a:p>
            <a:r>
              <a:rPr lang="en-US" dirty="0"/>
              <a:t>7. e- </a:t>
            </a:r>
            <a:r>
              <a:rPr lang="en-US" dirty="0" err="1"/>
              <a:t>Rekod</a:t>
            </a:r>
            <a:r>
              <a:rPr lang="en-US" dirty="0"/>
              <a:t> Kesihatan Murid (e-RKM)</a:t>
            </a:r>
            <a:endParaRPr lang="en-US" dirty="0"/>
          </a:p>
          <a:p>
            <a:r>
              <a:rPr lang="en-US" dirty="0"/>
              <a:t>8. </a:t>
            </a:r>
            <a:r>
              <a:rPr lang="en-US" dirty="0" err="1"/>
              <a:t>Vaksinasi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75" y="1954"/>
            <a:ext cx="12195475" cy="68560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6374"/>
            <a:ext cx="10410825" cy="57562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97" y="66368"/>
            <a:ext cx="11026631" cy="61952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44" y="2011363"/>
            <a:ext cx="7234125" cy="42068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68" y="1237944"/>
            <a:ext cx="8394374" cy="43821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60" y="1237944"/>
            <a:ext cx="7145595" cy="43821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1" y="1237944"/>
            <a:ext cx="7374194" cy="43821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74" y="2011363"/>
            <a:ext cx="7490065" cy="42068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JENIS-JENIS BANTUAN YANG DITERIMA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1.Elaun Murid </a:t>
            </a:r>
            <a:r>
              <a:rPr lang="en-US" dirty="0" err="1"/>
              <a:t>Berkeperluan</a:t>
            </a:r>
            <a:r>
              <a:rPr lang="en-US" dirty="0"/>
              <a:t> Khas (EMK)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Biasiswa</a:t>
            </a:r>
            <a:r>
              <a:rPr lang="en-US" dirty="0"/>
              <a:t> </a:t>
            </a:r>
            <a:r>
              <a:rPr lang="en-US" dirty="0" err="1"/>
              <a:t>Sukan</a:t>
            </a:r>
            <a:endParaRPr lang="en-US" dirty="0"/>
          </a:p>
          <a:p>
            <a:r>
              <a:rPr lang="en-US" dirty="0"/>
              <a:t>3. Kumpulan Wang Amanah </a:t>
            </a:r>
            <a:r>
              <a:rPr lang="en-US" dirty="0" err="1"/>
              <a:t>Pelajar</a:t>
            </a:r>
            <a:r>
              <a:rPr lang="en-US" dirty="0"/>
              <a:t> Miskin (KWAPM)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Elaun</a:t>
            </a:r>
            <a:r>
              <a:rPr lang="en-US" dirty="0"/>
              <a:t> </a:t>
            </a:r>
            <a:r>
              <a:rPr lang="en-US" dirty="0" err="1"/>
              <a:t>Pra-Universiti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(RMT)</a:t>
            </a:r>
            <a:endParaRPr lang="en-US" dirty="0"/>
          </a:p>
          <a:p>
            <a:r>
              <a:rPr lang="en-US" dirty="0"/>
              <a:t>6. Program Susu </a:t>
            </a:r>
            <a:r>
              <a:rPr lang="en-US" dirty="0" err="1"/>
              <a:t>Sekolah</a:t>
            </a:r>
            <a:r>
              <a:rPr lang="en-US" dirty="0"/>
              <a:t> (PSS)</a:t>
            </a:r>
            <a:endParaRPr lang="en-US" dirty="0"/>
          </a:p>
          <a:p>
            <a:r>
              <a:rPr lang="en-US" dirty="0"/>
              <a:t>7.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Asrama (BMA)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Samb…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7. </a:t>
            </a:r>
            <a:r>
              <a:rPr lang="en-US" dirty="0" err="1"/>
              <a:t>Perjalanan</a:t>
            </a:r>
            <a:r>
              <a:rPr lang="en-US" dirty="0"/>
              <a:t> dan </a:t>
            </a:r>
            <a:r>
              <a:rPr lang="en-US" dirty="0" err="1"/>
              <a:t>Pengangkutan</a:t>
            </a:r>
            <a:r>
              <a:rPr lang="en-US" dirty="0"/>
              <a:t> Murid (Asrama)</a:t>
            </a:r>
            <a:endParaRPr lang="en-US" dirty="0"/>
          </a:p>
          <a:p>
            <a:r>
              <a:rPr lang="en-US" dirty="0"/>
              <a:t>8. </a:t>
            </a:r>
            <a:r>
              <a:rPr lang="en-US" dirty="0" err="1"/>
              <a:t>Projek</a:t>
            </a:r>
            <a:r>
              <a:rPr lang="en-US" dirty="0"/>
              <a:t> Khas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Berasrama</a:t>
            </a:r>
            <a:r>
              <a:rPr lang="en-US" dirty="0"/>
              <a:t> </a:t>
            </a:r>
            <a:r>
              <a:rPr lang="en-US" dirty="0" err="1"/>
              <a:t>Penuh</a:t>
            </a:r>
            <a:endParaRPr lang="en-US" dirty="0"/>
          </a:p>
          <a:p>
            <a:r>
              <a:rPr lang="en-US" dirty="0"/>
              <a:t>9.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</a:t>
            </a:r>
            <a:r>
              <a:rPr lang="en-US" dirty="0" err="1"/>
              <a:t>Pasukan</a:t>
            </a:r>
            <a:r>
              <a:rPr lang="en-US" dirty="0"/>
              <a:t> </a:t>
            </a:r>
            <a:r>
              <a:rPr lang="en-US" dirty="0" err="1"/>
              <a:t>Beruniform</a:t>
            </a:r>
            <a:endParaRPr lang="en-US" dirty="0"/>
          </a:p>
          <a:p>
            <a:r>
              <a:rPr lang="en-US" dirty="0"/>
              <a:t>10.Jaket </a:t>
            </a:r>
            <a:r>
              <a:rPr lang="en-US" dirty="0" err="1"/>
              <a:t>Keselamatan</a:t>
            </a:r>
            <a:r>
              <a:rPr lang="en-US" dirty="0"/>
              <a:t> Murid</a:t>
            </a:r>
            <a:endParaRPr lang="en-US" dirty="0"/>
          </a:p>
          <a:p>
            <a:r>
              <a:rPr lang="en-US" dirty="0"/>
              <a:t>11.Bantuan Awal </a:t>
            </a:r>
            <a:r>
              <a:rPr lang="en-US" dirty="0" err="1"/>
              <a:t>Persekolahan</a:t>
            </a:r>
            <a:endParaRPr lang="en-US" dirty="0"/>
          </a:p>
          <a:p>
            <a:r>
              <a:rPr lang="en-US" dirty="0"/>
              <a:t>12.Skim </a:t>
            </a:r>
            <a:r>
              <a:rPr lang="en-US" dirty="0" err="1"/>
              <a:t>Pinjaman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Teks (SPBT)</a:t>
            </a:r>
            <a:endParaRPr lang="en-US" dirty="0"/>
          </a:p>
          <a:p>
            <a:r>
              <a:rPr lang="en-US" dirty="0"/>
              <a:t>13. Laptop </a:t>
            </a:r>
            <a:r>
              <a:rPr lang="en-US" dirty="0" err="1"/>
              <a:t>Cerdik</a:t>
            </a:r>
            <a:r>
              <a:rPr lang="en-US" dirty="0"/>
              <a:t> (Yayasan </a:t>
            </a:r>
            <a:r>
              <a:rPr lang="en-US" dirty="0" err="1"/>
              <a:t>Hasanah</a:t>
            </a:r>
            <a:r>
              <a:rPr lang="en-US" dirty="0"/>
              <a:t> </a:t>
            </a:r>
            <a:r>
              <a:rPr lang="en-US" dirty="0" err="1"/>
              <a:t>shj</a:t>
            </a:r>
            <a:r>
              <a:rPr lang="en-US" dirty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902" y="569558"/>
            <a:ext cx="10406448" cy="5850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305" y="0"/>
            <a:ext cx="10504650" cy="59054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5125"/>
            <a:ext cx="12192000" cy="6857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3521" y="4783014"/>
            <a:ext cx="6288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TAKLIMAT e-REKOD KESIHATAN MURID (e-RKM)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PENGENALAN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e-REKOD</a:t>
            </a:r>
            <a:r>
              <a:rPr lang="en-US" dirty="0"/>
              <a:t> KESIHATAN MURID DIWUJUDKAN BERTUJUAN UNTUK MENGGANTIKAN BUKU REKOD KESIHATAN MURID SEBELUM INI DAN DILAKSANAKAN SECARA BERPERINGKAT-PERINGKAT. SESUAI DENGAN PERKEMBANGAN TEKNOLOGI SEMASA, e-RKM DIBANGUNKAN OLEH KEMENTERIAN PENDIDIKAN MALAYSIA BERDASARKAN PERBINCANGAN DENGAN PIHAK KEMENTERIAN KESIHATAN MALAYSIA.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Rectangle: Rounded Corners 4"/>
          <p:cNvSpPr/>
          <p:nvPr/>
        </p:nvSpPr>
        <p:spPr>
          <a:xfrm>
            <a:off x="2546356" y="2361282"/>
            <a:ext cx="985078" cy="8647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US" dirty="0"/>
          </a:p>
        </p:txBody>
      </p:sp>
      <p:sp>
        <p:nvSpPr>
          <p:cNvPr id="6" name="Rectangle: Rounded Corners 5"/>
          <p:cNvSpPr/>
          <p:nvPr/>
        </p:nvSpPr>
        <p:spPr>
          <a:xfrm>
            <a:off x="2532562" y="3723032"/>
            <a:ext cx="985078" cy="9591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US" dirty="0"/>
          </a:p>
        </p:txBody>
      </p:sp>
      <p:sp>
        <p:nvSpPr>
          <p:cNvPr id="7" name="Rectangle: Rounded Corners 6"/>
          <p:cNvSpPr/>
          <p:nvPr/>
        </p:nvSpPr>
        <p:spPr>
          <a:xfrm>
            <a:off x="2532562" y="5069022"/>
            <a:ext cx="985078" cy="9591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166" y="2015400"/>
            <a:ext cx="10364452" cy="352727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8000" dirty="0"/>
              <a:t>TUGAS </a:t>
            </a:r>
            <a:endParaRPr lang="en-US" sz="8000" dirty="0"/>
          </a:p>
          <a:p>
            <a:pPr marL="0" indent="0" algn="ctr">
              <a:buNone/>
            </a:pPr>
            <a:r>
              <a:rPr lang="en-US" sz="8000" dirty="0"/>
              <a:t>DAN </a:t>
            </a:r>
            <a:endParaRPr lang="en-US" sz="8000" dirty="0"/>
          </a:p>
          <a:p>
            <a:pPr marL="0" indent="0" algn="ctr">
              <a:buNone/>
            </a:pPr>
            <a:r>
              <a:rPr lang="en-US" sz="8000" dirty="0"/>
              <a:t>PERANAN</a:t>
            </a:r>
            <a:endParaRPr lang="en-US" sz="8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PEJABAT KESIHATAN DAERAH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PENYELARAS PASUKAN KESIHATAN SEKOLAH (PERINGKAT DAERAH)</a:t>
            </a:r>
            <a:endParaRPr lang="en-US" dirty="0"/>
          </a:p>
          <a:p>
            <a:r>
              <a:rPr lang="en-US" dirty="0"/>
              <a:t>1. MENYEDIAKAN JADUAL LAWATAN PERKHIDMATAN KESIHATAN KE SEKOLAH</a:t>
            </a:r>
            <a:endParaRPr lang="en-US" dirty="0"/>
          </a:p>
          <a:p>
            <a:r>
              <a:rPr lang="en-US" dirty="0"/>
              <a:t>2. MEMANTAU PELAKSANAAN MELALUI SISTEM</a:t>
            </a:r>
            <a:endParaRPr lang="en-US" dirty="0"/>
          </a:p>
          <a:p>
            <a:r>
              <a:rPr lang="en-US" dirty="0"/>
              <a:t>3. MENGHUBUNGI PERSON IN CHARGE (PIC) PKS KLINIK KESIHATAN DIBAWAH KAWALAN PKD)</a:t>
            </a:r>
            <a:endParaRPr lang="en-US" dirty="0"/>
          </a:p>
          <a:p>
            <a:r>
              <a:rPr lang="en-US" dirty="0"/>
              <a:t>MELAKSANAKAN PERKHIDMATAN KESIHATAN </a:t>
            </a:r>
            <a:endParaRPr lang="en-US" dirty="0"/>
          </a:p>
          <a:p>
            <a:r>
              <a:rPr lang="en-US" dirty="0"/>
              <a:t>3. KEY-IN DATA KESIHATAN MURID DALAM SISTEM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 KLINIK KESIHATAN BERHAMPIRAN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MENGHUBUNGI PIHAK SEKOLAH</a:t>
            </a:r>
            <a:endParaRPr lang="en-US" dirty="0"/>
          </a:p>
          <a:p>
            <a:r>
              <a:rPr lang="en-US" dirty="0"/>
              <a:t>MELAKSANAKAN PERKHIDMATAN KESIHATAN DI SEKOLAH</a:t>
            </a:r>
            <a:endParaRPr lang="en-US" dirty="0"/>
          </a:p>
          <a:p>
            <a:r>
              <a:rPr lang="en-US" dirty="0"/>
              <a:t>KEY- IN DATA SETELAH PERKHIDMATAN KESIHATAN TELAH DILAKSANAKAN.</a:t>
            </a:r>
            <a:endParaRPr lang="en-US" dirty="0"/>
          </a:p>
          <a:p>
            <a:r>
              <a:rPr lang="en-US" dirty="0"/>
              <a:t>MELAPORKAN STATUS PERKHIDMATAN KPD PKD.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PEJABAT PENDIDIKAN DAERAH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MENGADAKAN TAKLIMAT</a:t>
            </a:r>
            <a:endParaRPr lang="en-US" dirty="0"/>
          </a:p>
          <a:p>
            <a:r>
              <a:rPr lang="en-US" dirty="0"/>
              <a:t>2. BERHUBUNG DENGAN PIHAK PKD DAN PIC PKS </a:t>
            </a:r>
            <a:r>
              <a:rPr lang="en-US" dirty="0" err="1"/>
              <a:t>Klinik</a:t>
            </a:r>
            <a:r>
              <a:rPr lang="en-US" dirty="0"/>
              <a:t> Kesihatan</a:t>
            </a:r>
            <a:endParaRPr lang="en-US" dirty="0"/>
          </a:p>
          <a:p>
            <a:r>
              <a:rPr lang="en-US" dirty="0"/>
              <a:t>3. MEMANTAU/ KUNJUNG BANTU PELAKSANAAN PERKHIDMATAN</a:t>
            </a:r>
            <a:endParaRPr lang="en-US" dirty="0"/>
          </a:p>
          <a:p>
            <a:r>
              <a:rPr lang="en-US" dirty="0"/>
              <a:t>     KESIHATAN DI SEKOLAH</a:t>
            </a:r>
            <a:endParaRPr lang="en-US" dirty="0"/>
          </a:p>
          <a:p>
            <a:r>
              <a:rPr lang="en-US" dirty="0"/>
              <a:t>4. MENGUHUBUNGI SEKOLAH </a:t>
            </a:r>
            <a:r>
              <a:rPr lang="en-US" dirty="0" err="1"/>
              <a:t>SEKOLAH</a:t>
            </a:r>
            <a:r>
              <a:rPr lang="en-US" dirty="0"/>
              <a:t> YANG TIDAK AKUR DENGAN</a:t>
            </a:r>
            <a:endParaRPr lang="en-US" dirty="0"/>
          </a:p>
          <a:p>
            <a:r>
              <a:rPr lang="en-US" dirty="0"/>
              <a:t>     ARAHAN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GURU PENOLONG KANAN 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GPK HEM- </a:t>
            </a:r>
            <a:endParaRPr lang="en-US" dirty="0"/>
          </a:p>
          <a:p>
            <a:r>
              <a:rPr lang="en-US" dirty="0"/>
              <a:t>LOG IN </a:t>
            </a:r>
            <a:r>
              <a:rPr lang="en-US" dirty="0">
                <a:solidFill>
                  <a:srgbClr val="FF0000"/>
                </a:solidFill>
              </a:rPr>
              <a:t>ID DAN PW (</a:t>
            </a:r>
            <a:r>
              <a:rPr lang="en-US" dirty="0">
                <a:solidFill>
                  <a:srgbClr val="0070C0"/>
                </a:solidFill>
              </a:rPr>
              <a:t>KOD SEKOLAH</a:t>
            </a:r>
            <a:r>
              <a:rPr lang="en-US" dirty="0">
                <a:solidFill>
                  <a:srgbClr val="FF0000"/>
                </a:solidFill>
              </a:rPr>
              <a:t>)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SEMAK NO FAIL BERDASARKAN TAHUN SEMASA 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CONTOH : KOD SEK       /  </a:t>
            </a:r>
            <a:r>
              <a:rPr lang="en-US" dirty="0">
                <a:solidFill>
                  <a:srgbClr val="00B050"/>
                </a:solidFill>
              </a:rPr>
              <a:t>TAHUN SEMASA       </a:t>
            </a:r>
            <a:r>
              <a:rPr lang="en-US" dirty="0">
                <a:solidFill>
                  <a:srgbClr val="FF0000"/>
                </a:solidFill>
              </a:rPr>
              <a:t>/   NO RUJUKAN      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(MENERIMA CADANGAN TARIKH LAWATAN PERKHIDMATAN KESIHATAN DI SEKOLAH DAN SIMPAN PADA GAMBAR DISKET)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23" b="33525"/>
          <a:stretch>
            <a:fillRect/>
          </a:stretch>
        </p:blipFill>
        <p:spPr bwMode="auto">
          <a:xfrm>
            <a:off x="1603514" y="424112"/>
            <a:ext cx="8352334" cy="6416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GURU KELAS TAHUN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SEMUA GURU KELAS TAHUN 1 </a:t>
            </a:r>
            <a:endParaRPr lang="en-US" dirty="0"/>
          </a:p>
          <a:p>
            <a:r>
              <a:rPr lang="en-US" dirty="0"/>
              <a:t>CETAK DAN EDARKAN BORANG KEBENARAN RAWATAN KEPADA MURID</a:t>
            </a:r>
            <a:endParaRPr lang="en-US" dirty="0"/>
          </a:p>
          <a:p>
            <a:r>
              <a:rPr lang="en-US" dirty="0"/>
              <a:t>KUMPUL BORANG KEBENARAN RAWATAN (KSK)</a:t>
            </a:r>
            <a:endParaRPr lang="en-US" dirty="0"/>
          </a:p>
          <a:p>
            <a:r>
              <a:rPr lang="en-US" dirty="0"/>
              <a:t>LOG IN </a:t>
            </a:r>
            <a:r>
              <a:rPr lang="en-US" dirty="0">
                <a:solidFill>
                  <a:srgbClr val="FF0000"/>
                </a:solidFill>
              </a:rPr>
              <a:t>ID DAN PW </a:t>
            </a:r>
            <a:r>
              <a:rPr lang="en-US" dirty="0">
                <a:solidFill>
                  <a:srgbClr val="0070C0"/>
                </a:solidFill>
              </a:rPr>
              <a:t>(GURU KELAS)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PERANAN DAN TUGAS GURU;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MENGISI BERAT DAN TINGGI SETIAP MURID (DATA ANTRAPOLOGI)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KEMASKINI/ SIMPAN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46" b="25330"/>
          <a:stretch>
            <a:fillRect/>
          </a:stretch>
        </p:blipFill>
        <p:spPr bwMode="auto">
          <a:xfrm>
            <a:off x="0" y="-10765"/>
            <a:ext cx="12192000" cy="691317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45" b="26501"/>
          <a:stretch>
            <a:fillRect/>
          </a:stretch>
        </p:blipFill>
        <p:spPr bwMode="auto">
          <a:xfrm>
            <a:off x="0" y="20471"/>
            <a:ext cx="12192000" cy="683752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5" b="26503"/>
          <a:stretch>
            <a:fillRect/>
          </a:stretch>
        </p:blipFill>
        <p:spPr bwMode="auto">
          <a:xfrm>
            <a:off x="0" y="14026"/>
            <a:ext cx="12192000" cy="67445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4" b="15947"/>
          <a:stretch>
            <a:fillRect/>
          </a:stretch>
        </p:blipFill>
        <p:spPr bwMode="auto">
          <a:xfrm>
            <a:off x="0" y="120109"/>
            <a:ext cx="12192000" cy="679399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76" y="1954"/>
            <a:ext cx="12195476" cy="685604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76" y="1954"/>
            <a:ext cx="12195476" cy="685604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75" y="1954"/>
            <a:ext cx="12195475" cy="685604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320" y="98805"/>
            <a:ext cx="11846402" cy="665980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SELESAI PERKHIDMATAN KESIHATAN OLEH PKS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KEY- IN DATA</a:t>
            </a:r>
            <a:endParaRPr lang="en-US" dirty="0"/>
          </a:p>
          <a:p>
            <a:r>
              <a:rPr lang="en-US" dirty="0"/>
              <a:t>TUGAS SETERUSNYA DIAMBIL ALIH OLEH PKS</a:t>
            </a:r>
            <a:endParaRPr lang="en-US" dirty="0"/>
          </a:p>
          <a:p>
            <a:r>
              <a:rPr lang="en-US" dirty="0"/>
              <a:t>PENYELARASAN DATA DAN MAKLUMAT. 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algn="ctr"/>
            <a:r>
              <a:rPr lang="en-US" sz="9600" i="1" dirty="0"/>
              <a:t>SEKIAN, TERIMA KASIH.</a:t>
            </a:r>
            <a:endParaRPr lang="en-US" sz="9600" i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,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r>
              <a:rPr lang="en-US" dirty="0"/>
              <a:t>……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0</TotalTime>
  <Words>4081</Words>
  <Application>WPS Presentation</Application>
  <PresentationFormat>Widescreen</PresentationFormat>
  <Paragraphs>154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2" baseType="lpstr">
      <vt:lpstr>Arial</vt:lpstr>
      <vt:lpstr>SimSun</vt:lpstr>
      <vt:lpstr>Wingdings</vt:lpstr>
      <vt:lpstr>Corbel</vt:lpstr>
      <vt:lpstr>Microsoft YaHei</vt:lpstr>
      <vt:lpstr>Arial Unicode MS</vt:lpstr>
      <vt:lpstr>Calibri</vt:lpstr>
      <vt:lpstr>Banded</vt:lpstr>
      <vt:lpstr>APLIKASI PENGKALAN DATA MURID (APDM)</vt:lpstr>
      <vt:lpstr>PENGENALAN</vt:lpstr>
      <vt:lpstr>LINK BERSAMA</vt:lpstr>
      <vt:lpstr>KEMENTERIAN PENDIDIKAN MALAYSIA</vt:lpstr>
      <vt:lpstr>SILA AMBIL PERHATIAN SERIUS!!!</vt:lpstr>
      <vt:lpstr>PowerPoint 演示文稿</vt:lpstr>
      <vt:lpstr>SEKOLAH</vt:lpstr>
      <vt:lpstr>GURU KELAS</vt:lpstr>
      <vt:lpstr>Samb….</vt:lpstr>
      <vt:lpstr>Modul yg terdapat dalam APDM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JENIS-JENIS BANTUAN YANG DITERIMA </vt:lpstr>
      <vt:lpstr>Samb…</vt:lpstr>
      <vt:lpstr>PowerPoint 演示文稿</vt:lpstr>
      <vt:lpstr>PowerPoint 演示文稿</vt:lpstr>
      <vt:lpstr>PowerPoint 演示文稿</vt:lpstr>
      <vt:lpstr>PowerPoint 演示文稿</vt:lpstr>
      <vt:lpstr>PENGENALAN</vt:lpstr>
      <vt:lpstr>PowerPoint 演示文稿</vt:lpstr>
      <vt:lpstr>PowerPoint 演示文稿</vt:lpstr>
      <vt:lpstr>PEJABAT KESIHATAN DAERAH</vt:lpstr>
      <vt:lpstr>PIC KLINIK KESIHATAN BERHAMPIRAN</vt:lpstr>
      <vt:lpstr>PEJABAT PENDIDIKAN DAERAH</vt:lpstr>
      <vt:lpstr>GURU PENOLONG KANAN HEM</vt:lpstr>
      <vt:lpstr>PowerPoint 演示文稿</vt:lpstr>
      <vt:lpstr>GURU KELAS TAHUN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SELESAI PERKHIDMATAN KESIHATAN OLEH PKS</vt:lpstr>
      <vt:lpstr>PowerPoint 演示文稿</vt:lpstr>
      <vt:lpstr>Sekian, terima kasih……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APLIKASI PENGKALAN DATA MURID (APDM)</dc:title>
  <dc:creator>user</dc:creator>
  <cp:lastModifiedBy>user</cp:lastModifiedBy>
  <cp:revision>6</cp:revision>
  <dcterms:created xsi:type="dcterms:W3CDTF">2022-05-14T23:15:00Z</dcterms:created>
  <dcterms:modified xsi:type="dcterms:W3CDTF">2022-05-18T06:56:18Z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CA2DD3ABB1BF4E31823479D70684E266</vt:lpwstr>
  </property>
  <property fmtid="{D5CDD505-2E9C-101B-9397-08002B2CF9AE}" pid="3" name="KSOProductBuildVer">
    <vt:lpwstr>1033-11.2.0.11130</vt:lpwstr>
  </property>
</Properties>
</file>