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83" r:id="rId4"/>
    <p:sldId id="284" r:id="rId5"/>
    <p:sldId id="260" r:id="rId6"/>
    <p:sldId id="285" r:id="rId7"/>
    <p:sldId id="286" r:id="rId8"/>
    <p:sldId id="259" r:id="rId9"/>
    <p:sldId id="288" r:id="rId10"/>
    <p:sldId id="289" r:id="rId11"/>
    <p:sldId id="282" r:id="rId12"/>
    <p:sldId id="263" r:id="rId13"/>
    <p:sldId id="281" r:id="rId14"/>
    <p:sldId id="287" r:id="rId15"/>
    <p:sldId id="264" r:id="rId16"/>
    <p:sldId id="265" r:id="rId17"/>
    <p:sldId id="280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18D6E"/>
    <a:srgbClr val="F9E7C6"/>
    <a:srgbClr val="544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-49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ppdjj\2021\PSO\inovasi%20kehadiran\OPPM%20KEHADIRA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MAKLUM BALAS 1(4/3/2021) UNTUK 15 SEKOLAH DALAM KAJIAN TINDAKAN KEHADIRAN SEKOLAH TAHUN 2021</a:t>
            </a:r>
          </a:p>
        </c:rich>
      </c:tx>
      <c:layout>
        <c:manualLayout>
          <c:xMode val="edge"/>
          <c:yMode val="edge"/>
          <c:x val="9.2722634093458114E-2"/>
          <c:y val="1.2207234628816763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'maklum balas 1'!$C$2</c:f>
              <c:strCache>
                <c:ptCount val="1"/>
                <c:pt idx="0">
                  <c:v> [Kemahiran saya dalam mengendalikan e-kehadiran adalah sangat tinggi]</c:v>
                </c:pt>
              </c:strCache>
            </c:strRef>
          </c:tx>
          <c:invertIfNegative val="0"/>
          <c:cat>
            <c:strRef>
              <c:f>'maklum balas 1'!$A$18:$B$20</c:f>
              <c:strCache>
                <c:ptCount val="3"/>
                <c:pt idx="0">
                  <c:v>TIDAK SETUJU</c:v>
                </c:pt>
                <c:pt idx="1">
                  <c:v>SETUJU</c:v>
                </c:pt>
                <c:pt idx="2">
                  <c:v>AMAT SETUJU</c:v>
                </c:pt>
              </c:strCache>
            </c:strRef>
          </c:cat>
          <c:val>
            <c:numRef>
              <c:f>'maklum balas 1'!$C$18:$C$20</c:f>
              <c:numCache>
                <c:formatCode>General</c:formatCode>
                <c:ptCount val="3"/>
                <c:pt idx="0">
                  <c:v>0</c:v>
                </c:pt>
                <c:pt idx="1">
                  <c:v>10</c:v>
                </c:pt>
                <c:pt idx="2">
                  <c:v>5</c:v>
                </c:pt>
              </c:numCache>
            </c:numRef>
          </c:val>
        </c:ser>
        <c:ser>
          <c:idx val="1"/>
          <c:order val="1"/>
          <c:tx>
            <c:strRef>
              <c:f>'maklum balas 1'!$D$2</c:f>
              <c:strCache>
                <c:ptCount val="1"/>
                <c:pt idx="0">
                  <c:v>[Pengetahuan saya mengenai bidang tugas dalam portal APDM kehadiran murid dan PDPR adalah sangat tinggi]</c:v>
                </c:pt>
              </c:strCache>
            </c:strRef>
          </c:tx>
          <c:invertIfNegative val="0"/>
          <c:cat>
            <c:strRef>
              <c:f>'maklum balas 1'!$A$18:$B$20</c:f>
              <c:strCache>
                <c:ptCount val="3"/>
                <c:pt idx="0">
                  <c:v>TIDAK SETUJU</c:v>
                </c:pt>
                <c:pt idx="1">
                  <c:v>SETUJU</c:v>
                </c:pt>
                <c:pt idx="2">
                  <c:v>AMAT SETUJU</c:v>
                </c:pt>
              </c:strCache>
            </c:strRef>
          </c:cat>
          <c:val>
            <c:numRef>
              <c:f>'maklum balas 1'!$D$18:$D$20</c:f>
              <c:numCache>
                <c:formatCode>General</c:formatCode>
                <c:ptCount val="3"/>
                <c:pt idx="0">
                  <c:v>0</c:v>
                </c:pt>
                <c:pt idx="1">
                  <c:v>11</c:v>
                </c:pt>
                <c:pt idx="2">
                  <c:v>4</c:v>
                </c:pt>
              </c:numCache>
            </c:numRef>
          </c:val>
        </c:ser>
        <c:ser>
          <c:idx val="2"/>
          <c:order val="2"/>
          <c:tx>
            <c:strRef>
              <c:f>'maklum balas 1'!$E$2</c:f>
              <c:strCache>
                <c:ptCount val="1"/>
                <c:pt idx="0">
                  <c:v>[Saya mudah dihubungi untuk berbincang]</c:v>
                </c:pt>
              </c:strCache>
            </c:strRef>
          </c:tx>
          <c:invertIfNegative val="0"/>
          <c:cat>
            <c:strRef>
              <c:f>'maklum balas 1'!$A$18:$B$20</c:f>
              <c:strCache>
                <c:ptCount val="3"/>
                <c:pt idx="0">
                  <c:v>TIDAK SETUJU</c:v>
                </c:pt>
                <c:pt idx="1">
                  <c:v>SETUJU</c:v>
                </c:pt>
                <c:pt idx="2">
                  <c:v>AMAT SETUJU</c:v>
                </c:pt>
              </c:strCache>
            </c:strRef>
          </c:cat>
          <c:val>
            <c:numRef>
              <c:f>'maklum balas 1'!$E$18:$E$20</c:f>
              <c:numCache>
                <c:formatCode>General</c:formatCode>
                <c:ptCount val="3"/>
                <c:pt idx="0">
                  <c:v>0</c:v>
                </c:pt>
                <c:pt idx="1">
                  <c:v>8</c:v>
                </c:pt>
                <c:pt idx="2">
                  <c:v>6</c:v>
                </c:pt>
              </c:numCache>
            </c:numRef>
          </c:val>
        </c:ser>
        <c:ser>
          <c:idx val="3"/>
          <c:order val="3"/>
          <c:tx>
            <c:strRef>
              <c:f>'maklum balas 1'!$F$2</c:f>
              <c:strCache>
                <c:ptCount val="1"/>
                <c:pt idx="0">
                  <c:v>[Garis panduan dan arahan pengisian kehadiran murid dan PDPR yang diberikan oleh pegawai sangat jelas]</c:v>
                </c:pt>
              </c:strCache>
            </c:strRef>
          </c:tx>
          <c:invertIfNegative val="0"/>
          <c:cat>
            <c:strRef>
              <c:f>'maklum balas 1'!$A$18:$B$20</c:f>
              <c:strCache>
                <c:ptCount val="3"/>
                <c:pt idx="0">
                  <c:v>TIDAK SETUJU</c:v>
                </c:pt>
                <c:pt idx="1">
                  <c:v>SETUJU</c:v>
                </c:pt>
                <c:pt idx="2">
                  <c:v>AMAT SETUJU</c:v>
                </c:pt>
              </c:strCache>
            </c:strRef>
          </c:cat>
          <c:val>
            <c:numRef>
              <c:f>'maklum balas 1'!$F$18:$F$20</c:f>
              <c:numCache>
                <c:formatCode>General</c:formatCode>
                <c:ptCount val="3"/>
                <c:pt idx="0">
                  <c:v>0</c:v>
                </c:pt>
                <c:pt idx="1">
                  <c:v>9</c:v>
                </c:pt>
                <c:pt idx="2">
                  <c:v>5</c:v>
                </c:pt>
              </c:numCache>
            </c:numRef>
          </c:val>
        </c:ser>
        <c:ser>
          <c:idx val="4"/>
          <c:order val="4"/>
          <c:tx>
            <c:strRef>
              <c:f>'maklum balas 1'!$G$2</c:f>
              <c:strCache>
                <c:ptCount val="1"/>
                <c:pt idx="0">
                  <c:v>[Bimbingan dalam pengisian e-kehadiran murid yang diberikan sangat berkesan dalam membantu saya mencari penyelesaian kepada isu ketidahadiran murid]</c:v>
                </c:pt>
              </c:strCache>
            </c:strRef>
          </c:tx>
          <c:invertIfNegative val="0"/>
          <c:cat>
            <c:strRef>
              <c:f>'maklum balas 1'!$A$18:$B$20</c:f>
              <c:strCache>
                <c:ptCount val="3"/>
                <c:pt idx="0">
                  <c:v>TIDAK SETUJU</c:v>
                </c:pt>
                <c:pt idx="1">
                  <c:v>SETUJU</c:v>
                </c:pt>
                <c:pt idx="2">
                  <c:v>AMAT SETUJU</c:v>
                </c:pt>
              </c:strCache>
            </c:strRef>
          </c:cat>
          <c:val>
            <c:numRef>
              <c:f>'maklum balas 1'!$G$18:$G$20</c:f>
              <c:numCache>
                <c:formatCode>General</c:formatCode>
                <c:ptCount val="3"/>
                <c:pt idx="0">
                  <c:v>0</c:v>
                </c:pt>
                <c:pt idx="1">
                  <c:v>8</c:v>
                </c:pt>
                <c:pt idx="2">
                  <c:v>6</c:v>
                </c:pt>
              </c:numCache>
            </c:numRef>
          </c:val>
        </c:ser>
        <c:ser>
          <c:idx val="5"/>
          <c:order val="5"/>
          <c:tx>
            <c:strRef>
              <c:f>'maklum balas 1'!$H$2</c:f>
              <c:strCache>
                <c:ptCount val="1"/>
                <c:pt idx="0">
                  <c:v>[Saya memberikan bimbingan kepada para guru kelas saya dalam pengisian e-kehadiran murid dan PDPR]</c:v>
                </c:pt>
              </c:strCache>
            </c:strRef>
          </c:tx>
          <c:invertIfNegative val="0"/>
          <c:cat>
            <c:strRef>
              <c:f>'maklum balas 1'!$A$18:$B$20</c:f>
              <c:strCache>
                <c:ptCount val="3"/>
                <c:pt idx="0">
                  <c:v>TIDAK SETUJU</c:v>
                </c:pt>
                <c:pt idx="1">
                  <c:v>SETUJU</c:v>
                </c:pt>
                <c:pt idx="2">
                  <c:v>AMAT SETUJU</c:v>
                </c:pt>
              </c:strCache>
            </c:strRef>
          </c:cat>
          <c:val>
            <c:numRef>
              <c:f>'maklum balas 1'!$H$18:$H$20</c:f>
              <c:numCache>
                <c:formatCode>General</c:formatCode>
                <c:ptCount val="3"/>
                <c:pt idx="0">
                  <c:v>0</c:v>
                </c:pt>
                <c:pt idx="1">
                  <c:v>10</c:v>
                </c:pt>
                <c:pt idx="2">
                  <c:v>5</c:v>
                </c:pt>
              </c:numCache>
            </c:numRef>
          </c:val>
        </c:ser>
        <c:ser>
          <c:idx val="6"/>
          <c:order val="6"/>
          <c:tx>
            <c:strRef>
              <c:f>'maklum balas 1'!$I$2</c:f>
              <c:strCache>
                <c:ptCount val="1"/>
                <c:pt idx="0">
                  <c:v>[Saya sentiasa memantau dan menyelia pengisian e-kehadiran / PDPR]</c:v>
                </c:pt>
              </c:strCache>
            </c:strRef>
          </c:tx>
          <c:invertIfNegative val="0"/>
          <c:cat>
            <c:strRef>
              <c:f>'maklum balas 1'!$A$18:$B$20</c:f>
              <c:strCache>
                <c:ptCount val="3"/>
                <c:pt idx="0">
                  <c:v>TIDAK SETUJU</c:v>
                </c:pt>
                <c:pt idx="1">
                  <c:v>SETUJU</c:v>
                </c:pt>
                <c:pt idx="2">
                  <c:v>AMAT SETUJU</c:v>
                </c:pt>
              </c:strCache>
            </c:strRef>
          </c:cat>
          <c:val>
            <c:numRef>
              <c:f>'maklum balas 1'!$I$18:$I$20</c:f>
              <c:numCache>
                <c:formatCode>General</c:formatCode>
                <c:ptCount val="3"/>
                <c:pt idx="0">
                  <c:v>0</c:v>
                </c:pt>
                <c:pt idx="1">
                  <c:v>9</c:v>
                </c:pt>
                <c:pt idx="2">
                  <c:v>5</c:v>
                </c:pt>
              </c:numCache>
            </c:numRef>
          </c:val>
        </c:ser>
        <c:ser>
          <c:idx val="7"/>
          <c:order val="7"/>
          <c:tx>
            <c:strRef>
              <c:f>'maklum balas 1'!$J$2</c:f>
              <c:strCache>
                <c:ptCount val="1"/>
                <c:pt idx="0">
                  <c:v>[Saya memahami dan melaksanakan pengisian kehadiran PDPR dalam Portal APDM setiap hari persekolahan sejak 20/1/2021 hingga kini]</c:v>
                </c:pt>
              </c:strCache>
            </c:strRef>
          </c:tx>
          <c:invertIfNegative val="0"/>
          <c:cat>
            <c:strRef>
              <c:f>'maklum balas 1'!$A$18:$B$20</c:f>
              <c:strCache>
                <c:ptCount val="3"/>
                <c:pt idx="0">
                  <c:v>TIDAK SETUJU</c:v>
                </c:pt>
                <c:pt idx="1">
                  <c:v>SETUJU</c:v>
                </c:pt>
                <c:pt idx="2">
                  <c:v>AMAT SETUJU</c:v>
                </c:pt>
              </c:strCache>
            </c:strRef>
          </c:cat>
          <c:val>
            <c:numRef>
              <c:f>'maklum balas 1'!$J$18:$J$20</c:f>
              <c:numCache>
                <c:formatCode>General</c:formatCode>
                <c:ptCount val="3"/>
                <c:pt idx="0">
                  <c:v>0</c:v>
                </c:pt>
                <c:pt idx="1">
                  <c:v>9</c:v>
                </c:pt>
                <c:pt idx="2">
                  <c:v>5</c:v>
                </c:pt>
              </c:numCache>
            </c:numRef>
          </c:val>
        </c:ser>
        <c:ser>
          <c:idx val="8"/>
          <c:order val="8"/>
          <c:tx>
            <c:strRef>
              <c:f>'maklum balas 1'!$K$2</c:f>
              <c:strCache>
                <c:ptCount val="1"/>
                <c:pt idx="0">
                  <c:v>PERKARA [Saya melakukan pengesahan kehadiran bulanan dan melaksanakan analisis kehadiran murid]</c:v>
                </c:pt>
              </c:strCache>
            </c:strRef>
          </c:tx>
          <c:invertIfNegative val="0"/>
          <c:cat>
            <c:strRef>
              <c:f>'maklum balas 1'!$A$18:$B$20</c:f>
              <c:strCache>
                <c:ptCount val="3"/>
                <c:pt idx="0">
                  <c:v>TIDAK SETUJU</c:v>
                </c:pt>
                <c:pt idx="1">
                  <c:v>SETUJU</c:v>
                </c:pt>
                <c:pt idx="2">
                  <c:v>AMAT SETUJU</c:v>
                </c:pt>
              </c:strCache>
            </c:strRef>
          </c:cat>
          <c:val>
            <c:numRef>
              <c:f>'maklum balas 1'!$K$18:$K$20</c:f>
              <c:numCache>
                <c:formatCode>General</c:formatCode>
                <c:ptCount val="3"/>
                <c:pt idx="0">
                  <c:v>0</c:v>
                </c:pt>
                <c:pt idx="1">
                  <c:v>9</c:v>
                </c:pt>
                <c:pt idx="2">
                  <c:v>5</c:v>
                </c:pt>
              </c:numCache>
            </c:numRef>
          </c:val>
        </c:ser>
        <c:ser>
          <c:idx val="9"/>
          <c:order val="9"/>
          <c:tx>
            <c:strRef>
              <c:f>'maklum balas 1'!$L$2</c:f>
              <c:strCache>
                <c:ptCount val="1"/>
                <c:pt idx="0">
                  <c:v>[Saya melakukan perbincangan isu ketidakhadiran murid bersama pentadbir dan guru kelas]</c:v>
                </c:pt>
              </c:strCache>
            </c:strRef>
          </c:tx>
          <c:invertIfNegative val="0"/>
          <c:cat>
            <c:strRef>
              <c:f>'maklum balas 1'!$A$18:$B$20</c:f>
              <c:strCache>
                <c:ptCount val="3"/>
                <c:pt idx="0">
                  <c:v>TIDAK SETUJU</c:v>
                </c:pt>
                <c:pt idx="1">
                  <c:v>SETUJU</c:v>
                </c:pt>
                <c:pt idx="2">
                  <c:v>AMAT SETUJU</c:v>
                </c:pt>
              </c:strCache>
            </c:strRef>
          </c:cat>
          <c:val>
            <c:numRef>
              <c:f>'maklum balas 1'!$L$18:$L$20</c:f>
              <c:numCache>
                <c:formatCode>General</c:formatCode>
                <c:ptCount val="3"/>
                <c:pt idx="0">
                  <c:v>0</c:v>
                </c:pt>
                <c:pt idx="1">
                  <c:v>9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4333568"/>
        <c:axId val="94347648"/>
        <c:axId val="0"/>
      </c:bar3DChart>
      <c:catAx>
        <c:axId val="94333568"/>
        <c:scaling>
          <c:orientation val="minMax"/>
        </c:scaling>
        <c:delete val="0"/>
        <c:axPos val="b"/>
        <c:majorTickMark val="none"/>
        <c:minorTickMark val="none"/>
        <c:tickLblPos val="nextTo"/>
        <c:crossAx val="94347648"/>
        <c:crosses val="autoZero"/>
        <c:auto val="1"/>
        <c:lblAlgn val="ctr"/>
        <c:lblOffset val="100"/>
        <c:noMultiLvlLbl val="0"/>
      </c:catAx>
      <c:valAx>
        <c:axId val="943476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943335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F9C37-37E8-4E87-8E52-1BA05B9ADFAB}" type="datetimeFigureOut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72CA4-A9CF-4EB4-ACAA-2FA9224486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908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FE092-F89F-40F2-A16D-7A021A241450}" type="datetimeFigureOut">
              <a:rPr lang="zh-CN" altLang="en-US" smtClean="0"/>
              <a:t>2021/3/22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jpeg"/><Relationship Id="rId4" Type="http://schemas.openxmlformats.org/officeDocument/2006/relationships/image" Target="../media/image4.png"/><Relationship Id="rId9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emf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3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2.emf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植物&#10;&#10;已生成极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081" y="132273"/>
            <a:ext cx="5648325" cy="37338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3530081" y="978677"/>
            <a:ext cx="4830147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图片包含 户外, 霉菌&#10;&#10;已生成高可信度的说明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239" y="2482931"/>
            <a:ext cx="2266950" cy="2381250"/>
          </a:xfrm>
          <a:prstGeom prst="rect">
            <a:avLst/>
          </a:prstGeom>
        </p:spPr>
      </p:pic>
      <p:pic>
        <p:nvPicPr>
          <p:cNvPr id="14" name="图片 13" descr="图片包含 室内, 鲜花, 植物, 掌握&#10;&#10;已生成极高可信度的说明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1028">
            <a:off x="3113260" y="2840789"/>
            <a:ext cx="2133600" cy="2752725"/>
          </a:xfrm>
          <a:prstGeom prst="rect">
            <a:avLst/>
          </a:prstGeom>
        </p:spPr>
      </p:pic>
      <p:pic>
        <p:nvPicPr>
          <p:cNvPr id="20" name="图片 19" descr="图片包含 浅色&#10;&#10;已生成高可信度的说明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052" y="4712477"/>
            <a:ext cx="578239" cy="60233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14741">
            <a:off x="6224321" y="1621987"/>
            <a:ext cx="1184301" cy="1480989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831392" y="2896577"/>
            <a:ext cx="30457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altLang="zh-CN" sz="2000" dirty="0" smtClean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APDM KEHADIRAN</a:t>
            </a:r>
          </a:p>
          <a:p>
            <a:pPr marL="228600" indent="-228600">
              <a:buAutoNum type="arabicPeriod"/>
            </a:pPr>
            <a:r>
              <a:rPr lang="en-US" altLang="zh-CN" sz="2000" dirty="0" smtClean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SSDM</a:t>
            </a:r>
          </a:p>
          <a:p>
            <a:pPr marL="228600" indent="-228600">
              <a:buAutoNum type="arabicPeriod"/>
            </a:pPr>
            <a:r>
              <a:rPr lang="en-US" altLang="zh-CN" sz="2000" dirty="0" smtClean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E-REKOD GBK</a:t>
            </a:r>
          </a:p>
          <a:p>
            <a:pPr marL="228600" indent="-228600">
              <a:buAutoNum type="arabicPeriod"/>
            </a:pPr>
            <a:r>
              <a:rPr lang="en-US" altLang="zh-CN" sz="2000" dirty="0" smtClean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SKPMg2</a:t>
            </a:r>
          </a:p>
          <a:p>
            <a:pPr marL="228600" indent="-228600">
              <a:buAutoNum type="arabicPeriod"/>
            </a:pPr>
            <a:r>
              <a:rPr lang="en-US" altLang="zh-CN" sz="2000" dirty="0" smtClean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MFLS</a:t>
            </a:r>
          </a:p>
          <a:p>
            <a:pPr marL="228600" indent="-228600">
              <a:buAutoNum type="arabicPeriod"/>
            </a:pPr>
            <a:r>
              <a:rPr lang="en-US" altLang="zh-CN" sz="2000" dirty="0" smtClean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UJIAN URIN</a:t>
            </a:r>
          </a:p>
          <a:p>
            <a:pPr marL="228600" indent="-228600">
              <a:buAutoNum type="arabicPeriod"/>
            </a:pPr>
            <a:endParaRPr lang="zh-CN" altLang="en-US" sz="2000" dirty="0">
              <a:solidFill>
                <a:srgbClr val="5440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骆集益 - 桃源仙居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77621" y="-900529"/>
            <a:ext cx="609600" cy="60960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 rot="16200000">
            <a:off x="5388715" y="240880"/>
            <a:ext cx="923330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54402C"/>
                </a:solidFill>
                <a:latin typeface="字酷堂清楷体" panose="02010601030101010101" charset="-122"/>
                <a:ea typeface="字酷堂清楷体" panose="02010601030101010101" charset="-122"/>
              </a:rPr>
              <a:t>SPM UINT HEM</a:t>
            </a:r>
            <a:endParaRPr lang="zh-CN" altLang="en-US" sz="4800" dirty="0">
              <a:solidFill>
                <a:srgbClr val="54402C"/>
              </a:solidFill>
              <a:latin typeface="字酷堂清楷体" panose="02010601030101010101" charset="-122"/>
              <a:ea typeface="字酷堂清楷体" panose="02010601030101010101" charset="-122"/>
            </a:endParaRPr>
          </a:p>
        </p:txBody>
      </p:sp>
      <p:sp>
        <p:nvSpPr>
          <p:cNvPr id="11" name="文本框 20"/>
          <p:cNvSpPr txBox="1"/>
          <p:nvPr/>
        </p:nvSpPr>
        <p:spPr>
          <a:xfrm rot="16200000">
            <a:off x="5453244" y="-144707"/>
            <a:ext cx="923330" cy="31700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FF0000"/>
                </a:solidFill>
                <a:latin typeface="字酷堂清楷体" panose="02010601030101010101" charset="-122"/>
                <a:ea typeface="字酷堂清楷体" panose="02010601030101010101" charset="-122"/>
              </a:rPr>
              <a:t>TAHUN 2021</a:t>
            </a:r>
            <a:endParaRPr lang="zh-CN" altLang="en-US" sz="4800" dirty="0">
              <a:solidFill>
                <a:srgbClr val="FF0000"/>
              </a:solidFill>
              <a:latin typeface="字酷堂清楷体" panose="02010601030101010101" charset="-122"/>
              <a:ea typeface="字酷堂清楷体" panose="02010601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27" grpId="0"/>
      <p:bldP spid="21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图片包含 鲜花, 花瓶, 餐桌, 植物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5632" flipH="1">
            <a:off x="1284579" y="3145517"/>
            <a:ext cx="2046243" cy="2772846"/>
          </a:xfrm>
          <a:prstGeom prst="rect">
            <a:avLst/>
          </a:prstGeom>
        </p:spPr>
      </p:pic>
      <p:pic>
        <p:nvPicPr>
          <p:cNvPr id="6" name="图片 5" descr="图片包含 植物&#10;&#10;已生成极高可信度的说明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314" y="3202739"/>
            <a:ext cx="3652675" cy="24145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2879953" y="2589623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246996" y="184419"/>
            <a:ext cx="60657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FF0000"/>
                </a:solidFill>
              </a:rPr>
              <a:t>KEHADIRAN - APDM</a:t>
            </a:r>
            <a:endParaRPr lang="zh-CN" altLang="en-US" sz="4800" dirty="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9194"/>
            <a:ext cx="7086600" cy="2019300"/>
          </a:xfrm>
          <a:prstGeom prst="rect">
            <a:avLst/>
          </a:prstGeom>
        </p:spPr>
      </p:pic>
      <p:sp>
        <p:nvSpPr>
          <p:cNvPr id="10" name="文本框 7"/>
          <p:cNvSpPr txBox="1"/>
          <p:nvPr/>
        </p:nvSpPr>
        <p:spPr>
          <a:xfrm>
            <a:off x="7436575" y="338307"/>
            <a:ext cx="4611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7030A0"/>
                </a:solidFill>
              </a:rPr>
              <a:t>https://apdm.moe.gov.my/</a:t>
            </a:r>
            <a:endParaRPr lang="zh-CN" altLang="en-US" sz="2800" b="1" dirty="0">
              <a:solidFill>
                <a:srgbClr val="7030A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 rot="16200000">
            <a:off x="3075416" y="-1695373"/>
            <a:ext cx="5262979" cy="102228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 PENGEMASKINIAN DATA KEHADIRAN SEJAK 20/1/2021 HINGGA KINI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 PDP BERSEMUKA ISI DALAM SUB KEHADIRAN, MANAKALA PDPR ISI DALAM SUB PDPR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 MENURUT PSO PPDJJ, 15 BUAH SEKOLAH DITAWARKAN PROGRAM KAJIAN TINDAKAN PENINGKATAN KEHADIRAN MURID BERDASARKAN PERATUSAN KEHADIRAN MURID DI ANTARA 70%-90% PADA TAHUN 2020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 HASRAT PROGRAM INI AGAR DAPAT MENINGKAT SEKURANG-KURANG 5 PERATUS DARIPADA PURATA PERATUSAN TAHUN 2020 BAGI 15 BUAH SEKOLAH TERSEBUT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5. KEHADIRAN  JAN DAN FEB 100% UTK SEKOLAH RENDAH KRN PDPR, SM BERBEDA KRN TING 6 DAN SPM2020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96" y="806450"/>
            <a:ext cx="340995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7"/>
          <p:cNvSpPr txBox="1"/>
          <p:nvPr/>
        </p:nvSpPr>
        <p:spPr>
          <a:xfrm>
            <a:off x="246996" y="184419"/>
            <a:ext cx="3614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</a:rPr>
              <a:t>KEHADIRAN - APDM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" name="文本框 7"/>
          <p:cNvSpPr txBox="1"/>
          <p:nvPr/>
        </p:nvSpPr>
        <p:spPr>
          <a:xfrm>
            <a:off x="3656946" y="799328"/>
            <a:ext cx="25787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 smtClean="0">
                <a:solidFill>
                  <a:srgbClr val="002060"/>
                </a:solidFill>
              </a:rPr>
              <a:t>Pengemaskinian</a:t>
            </a:r>
            <a:r>
              <a:rPr lang="en-US" altLang="zh-CN" sz="2800" dirty="0" smtClean="0">
                <a:solidFill>
                  <a:srgbClr val="002060"/>
                </a:solidFill>
              </a:rPr>
              <a:t> </a:t>
            </a:r>
            <a:r>
              <a:rPr lang="en-US" altLang="zh-CN" sz="2800" dirty="0" err="1" smtClean="0">
                <a:solidFill>
                  <a:srgbClr val="002060"/>
                </a:solidFill>
              </a:rPr>
              <a:t>pada</a:t>
            </a:r>
            <a:r>
              <a:rPr lang="en-US" altLang="zh-CN" sz="2800" dirty="0" smtClean="0">
                <a:solidFill>
                  <a:srgbClr val="002060"/>
                </a:solidFill>
              </a:rPr>
              <a:t> Jan </a:t>
            </a:r>
            <a:r>
              <a:rPr lang="en-US" altLang="zh-CN" sz="2800" dirty="0" err="1" smtClean="0">
                <a:solidFill>
                  <a:srgbClr val="002060"/>
                </a:solidFill>
              </a:rPr>
              <a:t>dan</a:t>
            </a:r>
            <a:r>
              <a:rPr lang="en-US" altLang="zh-CN" sz="2800" dirty="0" smtClean="0">
                <a:solidFill>
                  <a:srgbClr val="002060"/>
                </a:solidFill>
              </a:rPr>
              <a:t> Feb TIDAK LENGKAP, BELUM DITANDAKAN PDPR LAGI.</a:t>
            </a:r>
            <a:endParaRPr lang="zh-CN" altLang="en-US" sz="2800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825" y="297678"/>
            <a:ext cx="3486150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本框 7"/>
          <p:cNvSpPr txBox="1"/>
          <p:nvPr/>
        </p:nvSpPr>
        <p:spPr>
          <a:xfrm>
            <a:off x="5600046" y="5069702"/>
            <a:ext cx="59442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 smtClean="0">
                <a:solidFill>
                  <a:srgbClr val="002060"/>
                </a:solidFill>
              </a:rPr>
              <a:t>Pengemaskinian</a:t>
            </a:r>
            <a:r>
              <a:rPr lang="en-US" altLang="zh-CN" sz="2800" dirty="0" smtClean="0">
                <a:solidFill>
                  <a:srgbClr val="002060"/>
                </a:solidFill>
              </a:rPr>
              <a:t> </a:t>
            </a:r>
            <a:r>
              <a:rPr lang="en-US" altLang="zh-CN" sz="2800" dirty="0" err="1" smtClean="0">
                <a:solidFill>
                  <a:srgbClr val="002060"/>
                </a:solidFill>
              </a:rPr>
              <a:t>pada</a:t>
            </a:r>
            <a:r>
              <a:rPr lang="en-US" altLang="zh-CN" sz="2800" dirty="0" smtClean="0">
                <a:solidFill>
                  <a:srgbClr val="002060"/>
                </a:solidFill>
              </a:rPr>
              <a:t> Jan </a:t>
            </a:r>
            <a:r>
              <a:rPr lang="en-US" altLang="zh-CN" sz="2800" dirty="0" err="1" smtClean="0">
                <a:solidFill>
                  <a:srgbClr val="002060"/>
                </a:solidFill>
              </a:rPr>
              <a:t>dan</a:t>
            </a:r>
            <a:r>
              <a:rPr lang="en-US" altLang="zh-CN" sz="2800" dirty="0" smtClean="0">
                <a:solidFill>
                  <a:srgbClr val="002060"/>
                </a:solidFill>
              </a:rPr>
              <a:t> Feb  LENGKAP, MAC BELUM DITANDAKAN PDPR LAGI.</a:t>
            </a:r>
            <a:endParaRPr lang="zh-CN" altLang="en-US" sz="2800" dirty="0">
              <a:solidFill>
                <a:srgbClr val="002060"/>
              </a:solidFill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9956800" y="814430"/>
            <a:ext cx="17653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</a:rPr>
              <a:t>% JAN &amp; FEB TIDAK 100% KRN SPM2020 &amp; TING 6 UTK SM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6995" y="5308600"/>
            <a:ext cx="46294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</a:rPr>
              <a:t>% JAN &amp; FEB HARUS 100% KRN PDPR UTK SR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55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/>
          <p:nvPr/>
        </p:nvSpPr>
        <p:spPr>
          <a:xfrm>
            <a:off x="444500" y="230231"/>
            <a:ext cx="1160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PENYELESAIAN  ISU/MASALAH TERISI  PADA HARI CUTI SEMASA PDPR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7"/>
          <p:cNvSpPr txBox="1"/>
          <p:nvPr/>
        </p:nvSpPr>
        <p:spPr>
          <a:xfrm>
            <a:off x="266700" y="691896"/>
            <a:ext cx="1160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2060"/>
                </a:solidFill>
              </a:rPr>
              <a:t>TERIMA KASIH DI ATAS PERKONGSIAN CKG SHAHIBOL MAZLAN</a:t>
            </a:r>
          </a:p>
          <a:p>
            <a:endParaRPr lang="en-US" altLang="zh-CN" sz="2400" dirty="0" smtClean="0">
              <a:solidFill>
                <a:srgbClr val="002060"/>
              </a:solidFill>
            </a:endParaRPr>
          </a:p>
          <a:p>
            <a:r>
              <a:rPr lang="en-US" altLang="zh-CN" sz="2400" dirty="0" smtClean="0">
                <a:solidFill>
                  <a:srgbClr val="002060"/>
                </a:solidFill>
              </a:rPr>
              <a:t>- MULA2 GUNA ID GURU KELAS, TANDAKAN PETAK RESET SEMULA DAN SIMPAN, LEPAS ITU GUNA ID ADMIN APDM KILK TIADA PDPR SIMPAN </a:t>
            </a:r>
            <a:endParaRPr lang="zh-CN" altLang="en-US" sz="2400" dirty="0">
              <a:solidFill>
                <a:srgbClr val="002060"/>
              </a:solidFill>
            </a:endParaRPr>
          </a:p>
        </p:txBody>
      </p:sp>
      <p:sp>
        <p:nvSpPr>
          <p:cNvPr id="4" name="文本框 7"/>
          <p:cNvSpPr txBox="1"/>
          <p:nvPr/>
        </p:nvSpPr>
        <p:spPr>
          <a:xfrm>
            <a:off x="114300" y="5453069"/>
            <a:ext cx="1160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2060"/>
                </a:solidFill>
              </a:rPr>
              <a:t>ISU 2. KEHADIRAN KURANG 100% ATAU LEBIH 100%</a:t>
            </a:r>
          </a:p>
          <a:p>
            <a:r>
              <a:rPr lang="en-US" altLang="zh-CN" sz="2400" dirty="0" smtClean="0">
                <a:solidFill>
                  <a:srgbClr val="002060"/>
                </a:solidFill>
              </a:rPr>
              <a:t>- MURID YG DAFTAR KELUAR MASUK SEKOLAH, SISTEM JANA SENDIRI , SESIAPA ADA IDEA/PENYELESAIAN BOLEH KONGSI BERSAMA, TQ</a:t>
            </a:r>
          </a:p>
          <a:p>
            <a:endParaRPr lang="zh-CN" altLang="en-US" sz="24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2585058"/>
            <a:ext cx="428625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0" y="3641676"/>
            <a:ext cx="2178050" cy="1665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3568700" y="4485949"/>
            <a:ext cx="984250" cy="96712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72388" y="4392562"/>
            <a:ext cx="1815812" cy="96712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2705202">
            <a:off x="7120890" y="3638357"/>
            <a:ext cx="610770" cy="156098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2705202">
            <a:off x="4658088" y="3709484"/>
            <a:ext cx="409903" cy="156098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915" y="2261556"/>
            <a:ext cx="2907460" cy="356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9448800" y="2470758"/>
            <a:ext cx="1130300" cy="3355926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 rot="2705202">
            <a:off x="10715989" y="2939938"/>
            <a:ext cx="409903" cy="156098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 rot="16200000">
            <a:off x="7489473" y="2243741"/>
            <a:ext cx="409903" cy="156098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0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室内, 鲜花, 植物, 掌握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28812" flipH="1">
            <a:off x="7688178" y="2144417"/>
            <a:ext cx="3225800" cy="4161858"/>
          </a:xfrm>
          <a:prstGeom prst="rect">
            <a:avLst/>
          </a:prstGeom>
        </p:spPr>
      </p:pic>
      <p:pic>
        <p:nvPicPr>
          <p:cNvPr id="14" name="图片 13" descr="图片包含 植物&#10;&#10;已生成极高可信度的说明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32151" flipH="1">
            <a:off x="-264800" y="978554"/>
            <a:ext cx="5648325" cy="37338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8" r="37500"/>
          <a:stretch>
            <a:fillRect/>
          </a:stretch>
        </p:blipFill>
        <p:spPr>
          <a:xfrm>
            <a:off x="3086100" y="-1167091"/>
            <a:ext cx="5537199" cy="80250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707" y="4673600"/>
            <a:ext cx="3381829" cy="2184399"/>
          </a:xfrm>
          <a:prstGeom prst="rect">
            <a:avLst/>
          </a:prstGeom>
        </p:spPr>
      </p:pic>
      <p:pic>
        <p:nvPicPr>
          <p:cNvPr id="16" name="图片 15" descr="图片包含 浅色&#10;&#10;已生成高可信度的说明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22" y="401735"/>
            <a:ext cx="578239" cy="60233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648" y="1181100"/>
            <a:ext cx="781050" cy="4713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700" y="1181100"/>
            <a:ext cx="4181947" cy="4713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 flipH="1">
            <a:off x="3187700" y="92695"/>
            <a:ext cx="5435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KAJIAN TINDAKAN PENINGKATAN KEHADIRAN MURID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 flipH="1">
            <a:off x="8623298" y="401735"/>
            <a:ext cx="3568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</a:rPr>
              <a:t>BLOG HEM</a:t>
            </a:r>
          </a:p>
          <a:p>
            <a:r>
              <a:rPr lang="en-US" sz="2000" b="1" dirty="0" smtClean="0">
                <a:solidFill>
                  <a:srgbClr val="7030A0"/>
                </a:solidFill>
              </a:rPr>
              <a:t>https://ppdjjhem.home.blog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8731246" y="1430435"/>
            <a:ext cx="35687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</a:rPr>
              <a:t>Google studio data : </a:t>
            </a:r>
            <a:r>
              <a:rPr lang="en-US" sz="2000" b="1" dirty="0" err="1" smtClean="0">
                <a:solidFill>
                  <a:srgbClr val="7030A0"/>
                </a:solidFill>
              </a:rPr>
              <a:t>akan</a:t>
            </a:r>
            <a:r>
              <a:rPr lang="en-US" sz="2000" b="1" dirty="0" smtClean="0">
                <a:solidFill>
                  <a:srgbClr val="7030A0"/>
                </a:solidFill>
              </a:rPr>
              <a:t> </a:t>
            </a:r>
            <a:r>
              <a:rPr lang="en-US" sz="2000" b="1" dirty="0" err="1" smtClean="0">
                <a:solidFill>
                  <a:srgbClr val="7030A0"/>
                </a:solidFill>
              </a:rPr>
              <a:t>dihantarkan</a:t>
            </a:r>
            <a:r>
              <a:rPr lang="en-US" sz="2000" b="1" dirty="0" smtClean="0">
                <a:solidFill>
                  <a:srgbClr val="7030A0"/>
                </a:solidFill>
              </a:rPr>
              <a:t> link </a:t>
            </a:r>
            <a:r>
              <a:rPr lang="en-US" sz="2000" b="1" dirty="0" err="1" smtClean="0">
                <a:solidFill>
                  <a:srgbClr val="7030A0"/>
                </a:solidFill>
              </a:rPr>
              <a:t>setelah</a:t>
            </a:r>
            <a:r>
              <a:rPr lang="en-US" sz="2000" b="1" dirty="0" smtClean="0">
                <a:solidFill>
                  <a:srgbClr val="7030A0"/>
                </a:solidFill>
              </a:rPr>
              <a:t> </a:t>
            </a:r>
            <a:r>
              <a:rPr lang="en-US" sz="2000" b="1" dirty="0" err="1" smtClean="0">
                <a:solidFill>
                  <a:srgbClr val="7030A0"/>
                </a:solidFill>
              </a:rPr>
              <a:t>dikemaskini</a:t>
            </a:r>
            <a:r>
              <a:rPr lang="en-US" sz="2000" b="1" dirty="0" smtClean="0">
                <a:solidFill>
                  <a:srgbClr val="7030A0"/>
                </a:solidFill>
              </a:rPr>
              <a:t> </a:t>
            </a:r>
            <a:r>
              <a:rPr lang="en-US" sz="2000" b="1" dirty="0" err="1" smtClean="0">
                <a:solidFill>
                  <a:srgbClr val="7030A0"/>
                </a:solidFill>
              </a:rPr>
              <a:t>mengikut</a:t>
            </a:r>
            <a:r>
              <a:rPr lang="en-US" sz="2000" b="1" dirty="0" smtClean="0">
                <a:solidFill>
                  <a:srgbClr val="7030A0"/>
                </a:solidFill>
              </a:rPr>
              <a:t> </a:t>
            </a:r>
            <a:r>
              <a:rPr lang="en-US" sz="2000" b="1" dirty="0" err="1" smtClean="0">
                <a:solidFill>
                  <a:srgbClr val="7030A0"/>
                </a:solidFill>
              </a:rPr>
              <a:t>fasa</a:t>
            </a:r>
            <a:r>
              <a:rPr lang="en-US" sz="2000" b="1" dirty="0" smtClean="0">
                <a:solidFill>
                  <a:srgbClr val="7030A0"/>
                </a:solidFill>
              </a:rPr>
              <a:t> </a:t>
            </a:r>
            <a:r>
              <a:rPr lang="en-US" sz="2000" b="1" dirty="0" err="1" smtClean="0">
                <a:solidFill>
                  <a:srgbClr val="7030A0"/>
                </a:solidFill>
              </a:rPr>
              <a:t>perancangan</a:t>
            </a:r>
            <a:r>
              <a:rPr lang="en-US" sz="2000" b="1" dirty="0" smtClean="0">
                <a:solidFill>
                  <a:srgbClr val="7030A0"/>
                </a:solidFill>
              </a:rPr>
              <a:t> PSO PPDJJ</a:t>
            </a:r>
            <a:endParaRPr lang="en-US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336543" y="462090"/>
            <a:ext cx="11626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</a:rPr>
              <a:t>JADUAL PERBATUAN KAJIAN TINDAKAN PENINGKATAN KEHADIRAN MURID SEKOLAH</a:t>
            </a:r>
            <a:endParaRPr lang="en-US" sz="2000" b="1" dirty="0">
              <a:solidFill>
                <a:srgbClr val="7030A0"/>
              </a:solidFill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43" y="1079499"/>
            <a:ext cx="5457825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 flipH="1">
            <a:off x="336543" y="5732590"/>
            <a:ext cx="11626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</a:rPr>
              <a:t>OPPM DAN </a:t>
            </a:r>
            <a:r>
              <a:rPr lang="en-US" sz="2000" b="1" dirty="0" err="1" smtClean="0">
                <a:solidFill>
                  <a:srgbClr val="7030A0"/>
                </a:solidFill>
              </a:rPr>
              <a:t>SPeCT</a:t>
            </a:r>
            <a:r>
              <a:rPr lang="en-US" sz="2000" b="1" dirty="0" smtClean="0">
                <a:solidFill>
                  <a:srgbClr val="7030A0"/>
                </a:solidFill>
              </a:rPr>
              <a:t> PERLU DIRANGKAKAN DAN DIKUTIP OLEH PEG PD BULAN APRIL</a:t>
            </a:r>
          </a:p>
          <a:p>
            <a:r>
              <a:rPr lang="en-US" sz="2000" b="1" dirty="0" smtClean="0">
                <a:solidFill>
                  <a:srgbClr val="7030A0"/>
                </a:solidFill>
              </a:rPr>
              <a:t>- CONTOH BAHAN MUAT TURUN DARI BLOG HEM</a:t>
            </a:r>
            <a:endParaRPr lang="en-US" sz="2000" b="1" dirty="0">
              <a:solidFill>
                <a:srgbClr val="7030A0"/>
              </a:solidFill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4" y="1079499"/>
            <a:ext cx="5953125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42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7590315"/>
              </p:ext>
            </p:extLst>
          </p:nvPr>
        </p:nvGraphicFramePr>
        <p:xfrm>
          <a:off x="864052" y="307900"/>
          <a:ext cx="10463896" cy="624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929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图片包含 植物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0920" y="424636"/>
            <a:ext cx="5648325" cy="3733800"/>
          </a:xfrm>
          <a:prstGeom prst="rect">
            <a:avLst/>
          </a:prstGeom>
        </p:spPr>
      </p:pic>
      <p:pic>
        <p:nvPicPr>
          <p:cNvPr id="3" name="图片 2" descr="图片包含 户外, 地面, 人员, 建筑物&#10;&#10;已生成高可信度的说明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35"/>
          <a:stretch>
            <a:fillRect/>
          </a:stretch>
        </p:blipFill>
        <p:spPr>
          <a:xfrm>
            <a:off x="85838" y="1932711"/>
            <a:ext cx="9110082" cy="4632510"/>
          </a:xfrm>
          <a:prstGeom prst="rect">
            <a:avLst/>
          </a:prstGeom>
        </p:spPr>
      </p:pic>
      <p:pic>
        <p:nvPicPr>
          <p:cNvPr id="4" name="图片 3" descr="图片包含 鲜花, 花瓶, 餐桌, 植物&#10;&#10;已生成极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336">
            <a:off x="8067627" y="1890704"/>
            <a:ext cx="3618302" cy="4903130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60920" y="2030456"/>
            <a:ext cx="3318882" cy="4591102"/>
            <a:chOff x="413088" y="2040727"/>
            <a:chExt cx="3066714" cy="5054169"/>
          </a:xfrm>
        </p:grpSpPr>
        <p:grpSp>
          <p:nvGrpSpPr>
            <p:cNvPr id="7" name="组合 6"/>
            <p:cNvGrpSpPr/>
            <p:nvPr/>
          </p:nvGrpSpPr>
          <p:grpSpPr>
            <a:xfrm>
              <a:off x="511556" y="2040727"/>
              <a:ext cx="820143" cy="912716"/>
              <a:chOff x="854456" y="2287468"/>
              <a:chExt cx="820143" cy="912716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950700" y="2362739"/>
                <a:ext cx="723899" cy="76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6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854456" y="2287468"/>
                <a:ext cx="726848" cy="912716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 rot="16200000">
              <a:off x="-177214" y="3437881"/>
              <a:ext cx="4247317" cy="306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 PENGISIAN DATA AMALAN BAIK  SSDM OLEH GURU AMAT DIGALAKKAN AGAR STATUS SAHSIAH  MURID DI KALANGAN TERPUJI/BAIK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2. SALAH LAKU MURID HARUS DIISIKAN DALAM SSDM UNTUK ELAKKAN PERKARA YANG TIDAK DIINGINI. 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50507" y="1959016"/>
            <a:ext cx="2559869" cy="4032865"/>
            <a:chOff x="3850507" y="1959015"/>
            <a:chExt cx="2559869" cy="3002556"/>
          </a:xfrm>
        </p:grpSpPr>
        <p:grpSp>
          <p:nvGrpSpPr>
            <p:cNvPr id="8" name="组合 7"/>
            <p:cNvGrpSpPr/>
            <p:nvPr/>
          </p:nvGrpSpPr>
          <p:grpSpPr>
            <a:xfrm>
              <a:off x="4272470" y="1959015"/>
              <a:ext cx="820229" cy="438445"/>
              <a:chOff x="1963334" y="2190000"/>
              <a:chExt cx="820229" cy="438445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2040720" y="2193067"/>
                <a:ext cx="742843" cy="435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rgbClr val="F9E7C6"/>
                    </a:solidFill>
                    <a:latin typeface="微软简行楷" charset="0"/>
                    <a:ea typeface="微软简行楷" charset="0"/>
                  </a:rPr>
                  <a:t>贰</a:t>
                </a: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1963334" y="2190000"/>
                <a:ext cx="742843" cy="438445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 rot="16200000">
              <a:off x="3921862" y="2473056"/>
              <a:ext cx="2417160" cy="255986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ANUGERAH SIJIL PENGHARGAAN (AMALAN BAIK)  KEPADA SEKOLAH YANG PENGISIAN YANG TERTINGGI MENGIKUT KATEGORI SEKOLAH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94705" y="1959014"/>
            <a:ext cx="2423896" cy="3578189"/>
            <a:chOff x="6694705" y="1959015"/>
            <a:chExt cx="2423896" cy="2772859"/>
          </a:xfrm>
        </p:grpSpPr>
        <p:grpSp>
          <p:nvGrpSpPr>
            <p:cNvPr id="11" name="组合 10"/>
            <p:cNvGrpSpPr/>
            <p:nvPr/>
          </p:nvGrpSpPr>
          <p:grpSpPr>
            <a:xfrm>
              <a:off x="6948719" y="1959015"/>
              <a:ext cx="755871" cy="609309"/>
              <a:chOff x="1963334" y="2190000"/>
              <a:chExt cx="755871" cy="609309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2040720" y="2193066"/>
                <a:ext cx="678485" cy="453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rgbClr val="F9E7C6"/>
                    </a:solidFill>
                    <a:latin typeface="微软简行楷" charset="0"/>
                    <a:ea typeface="微软简行楷" charset="0"/>
                  </a:rPr>
                  <a:t>叁</a:t>
                </a: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1963334" y="2190000"/>
                <a:ext cx="755871" cy="60930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 rot="16200000">
              <a:off x="6869150" y="2482424"/>
              <a:ext cx="2075005" cy="242389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RUJUK SISTEM SAHSIAH DIRI  MURID (SSDM) V2.0 DALAM PORTAL KPM ATAU BLOG HEM PPDJJ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文本框 8"/>
          <p:cNvSpPr txBox="1"/>
          <p:nvPr/>
        </p:nvSpPr>
        <p:spPr>
          <a:xfrm>
            <a:off x="7785450" y="1039640"/>
            <a:ext cx="3489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简行楷" charset="0"/>
                <a:ea typeface="微软简行楷" charset="0"/>
              </a:rPr>
              <a:t>BLOG HEM PPDJJ</a:t>
            </a:r>
          </a:p>
          <a:p>
            <a:r>
              <a:rPr lang="en-US" altLang="zh-CN" b="1" dirty="0" smtClean="0">
                <a:latin typeface="微软简行楷" charset="0"/>
                <a:ea typeface="微软简行楷" charset="0"/>
              </a:rPr>
              <a:t>https://ppdjjhem.home.blog</a:t>
            </a:r>
          </a:p>
          <a:p>
            <a:endParaRPr lang="zh-CN" altLang="en-US" b="1" dirty="0">
              <a:latin typeface="微软简行楷" charset="0"/>
              <a:ea typeface="微软简行楷" charset="0"/>
            </a:endParaRPr>
          </a:p>
        </p:txBody>
      </p:sp>
      <p:sp>
        <p:nvSpPr>
          <p:cNvPr id="24" name="文本框 8"/>
          <p:cNvSpPr txBox="1"/>
          <p:nvPr/>
        </p:nvSpPr>
        <p:spPr>
          <a:xfrm>
            <a:off x="4989913" y="275929"/>
            <a:ext cx="68642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7030A0"/>
                </a:solidFill>
                <a:latin typeface="微软简行楷" charset="0"/>
                <a:ea typeface="微软简行楷" charset="0"/>
              </a:rPr>
              <a:t>SISTEM SASIAH DIRI MURID -SSDM</a:t>
            </a:r>
          </a:p>
          <a:p>
            <a:endParaRPr lang="zh-CN" altLang="en-US" sz="2800" b="1" dirty="0">
              <a:solidFill>
                <a:srgbClr val="7030A0"/>
              </a:solidFill>
              <a:latin typeface="微软简行楷" charset="0"/>
              <a:ea typeface="微软简行楷" charset="0"/>
            </a:endParaRPr>
          </a:p>
        </p:txBody>
      </p:sp>
      <p:sp>
        <p:nvSpPr>
          <p:cNvPr id="25" name="文本框 8"/>
          <p:cNvSpPr txBox="1"/>
          <p:nvPr/>
        </p:nvSpPr>
        <p:spPr>
          <a:xfrm>
            <a:off x="4296042" y="1037672"/>
            <a:ext cx="3489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简行楷" charset="0"/>
                <a:ea typeface="微软简行楷" charset="0"/>
              </a:rPr>
              <a:t>LINK SSDM</a:t>
            </a:r>
          </a:p>
          <a:p>
            <a:r>
              <a:rPr lang="en-US" altLang="zh-CN" b="1" dirty="0">
                <a:latin typeface="微软简行楷" charset="0"/>
                <a:ea typeface="微软简行楷" charset="0"/>
              </a:rPr>
              <a:t>https://ssdm.moe.gov.my/</a:t>
            </a:r>
            <a:endParaRPr lang="zh-CN" altLang="en-US" b="1" dirty="0">
              <a:latin typeface="微软简行楷" charset="0"/>
              <a:ea typeface="微软简行楷" charset="0"/>
            </a:endParaRPr>
          </a:p>
        </p:txBody>
      </p:sp>
      <p:sp>
        <p:nvSpPr>
          <p:cNvPr id="26" name="文本框 8"/>
          <p:cNvSpPr txBox="1"/>
          <p:nvPr/>
        </p:nvSpPr>
        <p:spPr>
          <a:xfrm>
            <a:off x="836431" y="101470"/>
            <a:ext cx="388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00B050"/>
                </a:solidFill>
                <a:latin typeface="微软简行楷" charset="0"/>
                <a:ea typeface="微软简行楷" charset="0"/>
              </a:rPr>
              <a:t>KPI AMALAN BAIK PPDJJ – 8AB</a:t>
            </a:r>
            <a:endParaRPr lang="zh-CN" altLang="en-US" b="1" dirty="0">
              <a:solidFill>
                <a:srgbClr val="00B050"/>
              </a:solidFill>
              <a:latin typeface="微软简行楷" charset="0"/>
              <a:ea typeface="微软简行楷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3700" y="375997"/>
            <a:ext cx="1170940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MESYUARAT PENYELARASAN PROGRAM KEMBALI KE SEKOLAH SECARA KOLABORATIF DI ANTARA KPLB DENGAN KPM : </a:t>
            </a:r>
            <a:r>
              <a:rPr lang="en-US" sz="2400" dirty="0">
                <a:solidFill>
                  <a:srgbClr val="FF0000"/>
                </a:solidFill>
              </a:rPr>
              <a:t>GUNTING RAMBUT PERCUMA UNTUK MURID-MURID DI LUAR </a:t>
            </a:r>
            <a:r>
              <a:rPr lang="en-US" sz="2400" dirty="0" smtClean="0">
                <a:solidFill>
                  <a:srgbClr val="FF0000"/>
                </a:solidFill>
              </a:rPr>
              <a:t>BANDAR KWS PARLIMEN.</a:t>
            </a:r>
            <a:r>
              <a:rPr lang="en-US" dirty="0" smtClean="0"/>
              <a:t> JADUAL OLEH GIATMARA, MULA 27/3/2021 – 4/4/2021 DARI 10.00 PAGI-4.00 PM SERAMAI 50 </a:t>
            </a:r>
            <a:r>
              <a:rPr lang="en-US" dirty="0" smtClean="0"/>
              <a:t>ORANG </a:t>
            </a:r>
            <a:r>
              <a:rPr lang="en-US" dirty="0" smtClean="0"/>
              <a:t>SETIAP </a:t>
            </a:r>
            <a:r>
              <a:rPr lang="en-US" dirty="0" smtClean="0"/>
              <a:t>HARI SELAMA DUA HARI.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05600" y="2509597"/>
            <a:ext cx="49911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PARLIMEN JEMPOL – PENGHUNUNG MAC</a:t>
            </a: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SMKBBS, SMK SERI JEMPOL,</a:t>
            </a: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SMK LUI BARAT , SKSTG FELDA,</a:t>
            </a: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 STG ALIAS 3, SKDPLJ, SJKC MAHSAN, 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0100" y="2509597"/>
            <a:ext cx="4749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PARLIMEN JELEBU -  AWAL APRIL</a:t>
            </a: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SEKOLAH BERHAMPIRAN</a:t>
            </a: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SKUJ, SMKUJ, SJKC KG BARU PETALING SJKC CHUN YIN, SKDUA</a:t>
            </a:r>
            <a:endParaRPr lang="en-US" altLang="zh-CN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400" y="4871797"/>
            <a:ext cx="803275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SEKOLAH LAIN DIALU-ALUKAN, TERPULANG PADA PENJAGA</a:t>
            </a:r>
            <a:endParaRPr lang="en-US" sz="2000" dirty="0"/>
          </a:p>
          <a:p>
            <a:pPr>
              <a:lnSpc>
                <a:spcPct val="150000"/>
              </a:lnSpc>
            </a:pP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83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4150"/>
            <a:ext cx="6972300" cy="27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1" y="2820988"/>
            <a:ext cx="7431088" cy="378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95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/>
        </p:nvSpPr>
        <p:spPr>
          <a:xfrm>
            <a:off x="1514742" y="576485"/>
            <a:ext cx="348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简行楷" charset="0"/>
                <a:ea typeface="微软简行楷" charset="0"/>
              </a:rPr>
              <a:t>ID DAN PW SSDM</a:t>
            </a:r>
          </a:p>
        </p:txBody>
      </p:sp>
      <p:pic>
        <p:nvPicPr>
          <p:cNvPr id="2050" name="Picture 2" descr="C:\ppdjj\2020\DISIPLIN-SSDM\3esenarai pw ssd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18422" y="-991364"/>
            <a:ext cx="1641928" cy="551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8"/>
          <p:cNvSpPr txBox="1"/>
          <p:nvPr/>
        </p:nvSpPr>
        <p:spPr>
          <a:xfrm>
            <a:off x="5947040" y="1120449"/>
            <a:ext cx="4644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简行楷" charset="0"/>
                <a:ea typeface="微软简行楷" charset="0"/>
              </a:rPr>
              <a:t>ID DAN PW SSDM TELAH DILINK BERSAMA E-OPERASI, SILA PASTIKAN PENDAFTARAN JAWATAN GURU EPGO ADA DALAM E-OPERASI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86" y="2995613"/>
            <a:ext cx="5328314" cy="310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455" y="2995612"/>
            <a:ext cx="6001087" cy="246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818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951576" y="916518"/>
            <a:ext cx="4965555" cy="4440763"/>
            <a:chOff x="951576" y="916518"/>
            <a:chExt cx="4965555" cy="4440763"/>
          </a:xfrm>
        </p:grpSpPr>
        <p:pic>
          <p:nvPicPr>
            <p:cNvPr id="8" name="图片 7" descr="图片包含 植物&#10;&#10;已生成极高可信度的说明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32151" flipH="1">
              <a:off x="198968" y="1669126"/>
              <a:ext cx="4440763" cy="2935547"/>
            </a:xfrm>
            <a:prstGeom prst="rect">
              <a:avLst/>
            </a:prstGeom>
          </p:spPr>
        </p:pic>
        <p:sp>
          <p:nvSpPr>
            <p:cNvPr id="2" name="椭圆 1"/>
            <p:cNvSpPr/>
            <p:nvPr/>
          </p:nvSpPr>
          <p:spPr>
            <a:xfrm>
              <a:off x="1663703" y="1110538"/>
              <a:ext cx="3911600" cy="39116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8260" y="2284052"/>
              <a:ext cx="1688871" cy="207010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 rot="16200000">
              <a:off x="2246174" y="1501387"/>
              <a:ext cx="3508653" cy="337820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SATU SISTEM PENGREKODAN YANG WAJIB  DIISI OLEH SEMUA GURU BIMBINGAN DAN KAUNSELING DI SEMUA SEKOLAH DAN DISELIA OLEH PGB SEPANJANG TAHUN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60576" y="417431"/>
            <a:ext cx="2275428" cy="5961846"/>
            <a:chOff x="7041376" y="1691671"/>
            <a:chExt cx="1433190" cy="5961846"/>
          </a:xfrm>
        </p:grpSpPr>
        <p:grpSp>
          <p:nvGrpSpPr>
            <p:cNvPr id="10" name="组合 9"/>
            <p:cNvGrpSpPr/>
            <p:nvPr/>
          </p:nvGrpSpPr>
          <p:grpSpPr>
            <a:xfrm>
              <a:off x="7087809" y="1691671"/>
              <a:ext cx="783008" cy="1108879"/>
              <a:chOff x="1963334" y="2190000"/>
              <a:chExt cx="783008" cy="1108879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2040722" y="2193067"/>
                <a:ext cx="705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0" b="1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963334" y="2190000"/>
                <a:ext cx="783008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 rot="16200000">
              <a:off x="5403480" y="4582432"/>
              <a:ext cx="4708981" cy="143319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AutoNum type="arabicPeriod"/>
              </a:pPr>
              <a:r>
                <a:rPr lang="en-US" altLang="zh-CN" sz="1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SEGALA PENGREKODAN AKTIVITI GBK </a:t>
              </a:r>
            </a:p>
            <a:p>
              <a:pPr marL="342900" indent="-342900">
                <a:lnSpc>
                  <a:spcPct val="150000"/>
                </a:lnSpc>
                <a:buAutoNum type="arabicPeriod"/>
              </a:pPr>
              <a:r>
                <a:rPr lang="en-US" altLang="zh-CN" sz="1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SEMUA PGB, GPKHEM DAN GBK TELAH DITAKLIMATKAN PENGGUNAANNYA SECARA GOOGLE MEET OLEH JPNS</a:t>
              </a:r>
            </a:p>
            <a:p>
              <a:pPr marL="342900" indent="-342900">
                <a:lnSpc>
                  <a:spcPct val="150000"/>
                </a:lnSpc>
                <a:buAutoNum type="arabicPeriod"/>
              </a:pPr>
              <a:r>
                <a:rPr lang="en-US" altLang="zh-CN" sz="1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TAKLIMAT BERSEMUKA PADA 24 DAN 25 MAC 2021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889556" y="1162932"/>
            <a:ext cx="2413444" cy="4011508"/>
            <a:chOff x="9245156" y="1691671"/>
            <a:chExt cx="1676850" cy="4011508"/>
          </a:xfrm>
        </p:grpSpPr>
        <p:grpSp>
          <p:nvGrpSpPr>
            <p:cNvPr id="14" name="组合 13"/>
            <p:cNvGrpSpPr/>
            <p:nvPr/>
          </p:nvGrpSpPr>
          <p:grpSpPr>
            <a:xfrm>
              <a:off x="9490037" y="1691671"/>
              <a:ext cx="1050242" cy="1108879"/>
              <a:chOff x="1963334" y="2190000"/>
              <a:chExt cx="1050242" cy="1108879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2100180" y="2190000"/>
                <a:ext cx="913396" cy="10147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0" b="1" dirty="0">
                    <a:solidFill>
                      <a:srgbClr val="B18D6E"/>
                    </a:solidFill>
                    <a:latin typeface="微软简行楷" charset="0"/>
                    <a:ea typeface="微软简行楷" charset="0"/>
                  </a:rPr>
                  <a:t>贰</a:t>
                </a: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963334" y="2190000"/>
                <a:ext cx="912350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 rot="16200000">
              <a:off x="8879213" y="3660386"/>
              <a:ext cx="2408736" cy="167685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 PGB MESTI MENYELIA/MENYEMAK PENGREKODAN EREKOD GBM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 KATA LALU UTK PGB TELAH DIBEKALKAN (SULIT)</a:t>
              </a:r>
              <a:endParaRPr lang="zh-CN" altLang="en-US" sz="1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81628" y="350597"/>
            <a:ext cx="4576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E-REKOD GBK  (</a:t>
            </a:r>
            <a:r>
              <a:rPr lang="en-US" altLang="zh-CN" sz="24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SePKM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753774" y="5495540"/>
            <a:ext cx="48215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https://sepkm.com/e/login/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45117" y="58294"/>
            <a:ext cx="3187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Program AADK </a:t>
            </a:r>
            <a:r>
              <a:rPr lang="en-US" altLang="zh-CN" sz="16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Jempol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PINTAR </a:t>
            </a:r>
            <a:r>
              <a:rPr lang="en-US" altLang="zh-CN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 Raja Alias 3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SHIELDS SMK </a:t>
            </a:r>
            <a:r>
              <a:rPr lang="en-US" altLang="zh-CN" sz="16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Alam</a:t>
            </a:r>
            <a:r>
              <a:rPr lang="en-US" altLang="zh-CN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Beraja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499922" y="5414290"/>
            <a:ext cx="34721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Program AADK </a:t>
            </a:r>
            <a:r>
              <a:rPr lang="en-US" altLang="zh-CN" sz="16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Jelebu</a:t>
            </a:r>
            <a:endParaRPr lang="en-US" altLang="zh-CN" sz="16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PINTAR SK 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SHIELDS SMK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455857" y="703512"/>
            <a:ext cx="5417359" cy="4440763"/>
            <a:chOff x="634076" y="752873"/>
            <a:chExt cx="5417359" cy="4440763"/>
          </a:xfrm>
        </p:grpSpPr>
        <p:pic>
          <p:nvPicPr>
            <p:cNvPr id="8" name="图片 7" descr="图片包含 植物&#10;&#10;已生成极高可信度的说明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32151" flipH="1">
              <a:off x="-118532" y="1505481"/>
              <a:ext cx="4440763" cy="2935547"/>
            </a:xfrm>
            <a:prstGeom prst="rect">
              <a:avLst/>
            </a:prstGeom>
          </p:spPr>
        </p:pic>
        <p:sp>
          <p:nvSpPr>
            <p:cNvPr id="2" name="椭圆 1"/>
            <p:cNvSpPr/>
            <p:nvPr/>
          </p:nvSpPr>
          <p:spPr>
            <a:xfrm>
              <a:off x="1663703" y="1110538"/>
              <a:ext cx="3911600" cy="39116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PENGISIAN DATA SECARA PENILAIAN KENDIRI DALAM 2 FASA DAN WAJIB DIISI OLEH PIHAK SEKOLAH BERDASARKAN EVIDEN YANG DISEDIAKAN DALAM STANTARD 3.3</a:t>
              </a:r>
              <a:endParaRPr lang="zh-CN" altLang="en-US" dirty="0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2564" y="1954687"/>
              <a:ext cx="1688871" cy="207010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 rot="16200000">
              <a:off x="3724880" y="1501387"/>
              <a:ext cx="551241" cy="337820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02832" y="350597"/>
            <a:ext cx="2275428" cy="3614730"/>
            <a:chOff x="7037568" y="1691671"/>
            <a:chExt cx="1433190" cy="3614730"/>
          </a:xfrm>
        </p:grpSpPr>
        <p:grpSp>
          <p:nvGrpSpPr>
            <p:cNvPr id="10" name="组合 9"/>
            <p:cNvGrpSpPr/>
            <p:nvPr/>
          </p:nvGrpSpPr>
          <p:grpSpPr>
            <a:xfrm>
              <a:off x="7087809" y="1691671"/>
              <a:ext cx="783008" cy="1108879"/>
              <a:chOff x="1963334" y="2190000"/>
              <a:chExt cx="783008" cy="1108879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2040722" y="2193067"/>
                <a:ext cx="705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000" b="1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963334" y="2190000"/>
                <a:ext cx="783008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 rot="16200000">
              <a:off x="6530751" y="3366394"/>
              <a:ext cx="2446824" cy="143319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AutoNum type="arabicPeriod"/>
              </a:pPr>
              <a:r>
                <a:rPr lang="en-US" altLang="zh-CN" sz="1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ANALISIS AKAN DIJANAKAN OLEH PEG HEM MENGIKUT TEMPOH 2 FASA YANG DITENTUKAN OLEH KPM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406092" y="2458821"/>
            <a:ext cx="1511584" cy="1108879"/>
            <a:chOff x="1963334" y="2190000"/>
            <a:chExt cx="1050242" cy="1108879"/>
          </a:xfrm>
        </p:grpSpPr>
        <p:sp>
          <p:nvSpPr>
            <p:cNvPr id="15" name="文本框 14"/>
            <p:cNvSpPr txBox="1"/>
            <p:nvPr/>
          </p:nvSpPr>
          <p:spPr>
            <a:xfrm>
              <a:off x="2100180" y="2190000"/>
              <a:ext cx="913396" cy="10147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>
                  <a:solidFill>
                    <a:srgbClr val="B18D6E"/>
                  </a:solidFill>
                  <a:latin typeface="微软简行楷" charset="0"/>
                  <a:ea typeface="微软简行楷" charset="0"/>
                </a:rPr>
                <a:t>贰</a:t>
              </a:r>
            </a:p>
          </p:txBody>
        </p:sp>
        <p:sp>
          <p:nvSpPr>
            <p:cNvPr id="16" name="椭圆 15"/>
            <p:cNvSpPr/>
            <p:nvPr/>
          </p:nvSpPr>
          <p:spPr>
            <a:xfrm>
              <a:off x="1963334" y="2190000"/>
              <a:ext cx="912350" cy="1108879"/>
            </a:xfrm>
            <a:prstGeom prst="ellipse">
              <a:avLst/>
            </a:prstGeom>
            <a:noFill/>
            <a:ln>
              <a:solidFill>
                <a:srgbClr val="B18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B18D6E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81628" y="350597"/>
            <a:ext cx="4576172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SKPMg2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3774" y="5495540"/>
            <a:ext cx="48215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https://nkra.moe.gov.my/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209" y="3975426"/>
            <a:ext cx="5930839" cy="260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615" y="943160"/>
            <a:ext cx="1688871" cy="20701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314964" y="212468"/>
            <a:ext cx="4576172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Cth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evidens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SKPMg2 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Pemantapan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pengurusan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HEM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399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2563"/>
            <a:ext cx="3437791" cy="606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561975"/>
            <a:ext cx="5994400" cy="323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78828" y="3627197"/>
            <a:ext cx="6087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Cth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eviden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penilaian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kendiri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SKPMg2 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boleh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rujuk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pada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 HEM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170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88036" y="0"/>
            <a:ext cx="3628571" cy="6858000"/>
            <a:chOff x="1152071" y="0"/>
            <a:chExt cx="362857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>
              <a:fillRect/>
            </a:stretch>
          </p:blipFill>
          <p:spPr>
            <a:xfrm>
              <a:off x="1152071" y="0"/>
              <a:ext cx="3628571" cy="685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8813" y="5894360"/>
              <a:ext cx="3381829" cy="963639"/>
            </a:xfrm>
            <a:prstGeom prst="rect">
              <a:avLst/>
            </a:prstGeom>
          </p:spPr>
        </p:pic>
        <p:pic>
          <p:nvPicPr>
            <p:cNvPr id="7" name="图片 6" descr="图片包含 浅色&#10;&#10;已生成高可信度的说明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2722" y="401735"/>
              <a:ext cx="578239" cy="60233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 rot="16200000">
              <a:off x="334866" y="2332999"/>
              <a:ext cx="5262979" cy="2630575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dirty="0" smtClean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MALAYSIA FUTURE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800" dirty="0" smtClean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LEADER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800" dirty="0" smtClean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SCHOOL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800" dirty="0" smtClean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(MFLS)</a:t>
              </a:r>
            </a:p>
            <a:p>
              <a:pPr marL="514350" indent="-514350">
                <a:lnSpc>
                  <a:spcPct val="150000"/>
                </a:lnSpc>
                <a:buAutoNum type="arabicPeriod"/>
              </a:pPr>
              <a:r>
                <a:rPr lang="en-US" altLang="zh-CN" sz="1600" dirty="0" smtClean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MFLSONLINE2021 – 22 KOHORT</a:t>
              </a:r>
            </a:p>
            <a:p>
              <a:pPr marL="514350" indent="-514350">
                <a:lnSpc>
                  <a:spcPct val="150000"/>
                </a:lnSpc>
                <a:buAutoNum type="arabicPeriod"/>
              </a:pPr>
              <a:r>
                <a:rPr lang="en-US" altLang="zh-CN" sz="1600" dirty="0" smtClean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BERSEMUKA – JUN ATAS KEBENARAN KKM </a:t>
              </a:r>
              <a:endParaRPr lang="zh-CN" altLang="en-US" sz="16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218" y="408198"/>
            <a:ext cx="8105482" cy="5764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72218" y="6286811"/>
            <a:ext cx="73053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https://sites.google.com/edidik.edu.my/program-mfls/home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200" y="292100"/>
            <a:ext cx="4648200" cy="3695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48" y="292100"/>
            <a:ext cx="4591050" cy="5879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图片 3" descr="图片包含 植物&#10;&#10;已生成极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9645" flipH="1">
            <a:off x="4480328" y="886962"/>
            <a:ext cx="3809946" cy="2518548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4953000" y="0"/>
            <a:ext cx="1289961" cy="5966974"/>
            <a:chOff x="5085084" y="0"/>
            <a:chExt cx="1157877" cy="5966974"/>
          </a:xfrm>
        </p:grpSpPr>
        <p:pic>
          <p:nvPicPr>
            <p:cNvPr id="2" name="图片 1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b="33836"/>
            <a:stretch>
              <a:fillRect/>
            </a:stretch>
          </p:blipFill>
          <p:spPr>
            <a:xfrm rot="5400000" flipV="1">
              <a:off x="2680536" y="2404548"/>
              <a:ext cx="5966974" cy="11578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矩形 4"/>
            <p:cNvSpPr/>
            <p:nvPr/>
          </p:nvSpPr>
          <p:spPr>
            <a:xfrm>
              <a:off x="5768870" y="485086"/>
              <a:ext cx="418550" cy="48320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dirty="0" smtClean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</a:t>
              </a:r>
            </a:p>
            <a:p>
              <a:r>
                <a:rPr lang="en-US" altLang="zh-CN" sz="2800" dirty="0" smtClean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</a:t>
              </a:r>
            </a:p>
            <a:p>
              <a:r>
                <a:rPr lang="en-US" altLang="zh-CN" sz="2800" dirty="0" smtClean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</a:t>
              </a:r>
            </a:p>
            <a:p>
              <a:r>
                <a:rPr lang="en-US" altLang="zh-CN" sz="2800" dirty="0" smtClean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  <a:p>
              <a:r>
                <a:rPr lang="en-US" altLang="zh-CN" sz="2800" dirty="0" smtClean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</a:p>
            <a:p>
              <a:endParaRPr lang="en-US" altLang="zh-CN" sz="28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800" dirty="0" smtClean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</a:t>
              </a:r>
            </a:p>
            <a:p>
              <a:r>
                <a:rPr lang="en-US" altLang="zh-CN" sz="2800" dirty="0" smtClean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</a:p>
            <a:p>
              <a:r>
                <a:rPr lang="en-US" altLang="zh-CN" sz="2800" dirty="0" smtClean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</a:t>
              </a:r>
            </a:p>
            <a:p>
              <a:r>
                <a:rPr lang="en-US" altLang="zh-CN" sz="2800" dirty="0" smtClean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</a:p>
            <a:p>
              <a:endParaRPr lang="zh-CN" altLang="en-US" sz="28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 descr="图片包含 鲜花, 花瓶, 餐桌, 植物&#10;&#10;已生成极高可信度的说明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336">
            <a:off x="3613154" y="3000358"/>
            <a:ext cx="2379889" cy="3224967"/>
          </a:xfrm>
          <a:prstGeom prst="rect">
            <a:avLst/>
          </a:prstGeo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301" y="4483100"/>
            <a:ext cx="2917414" cy="1043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953000" y="6171511"/>
            <a:ext cx="5570417" cy="485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TELAH  DICADANGKAN KEPADA JPNS DAN AADK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259882" y="5552683"/>
            <a:ext cx="5570417" cy="485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AADK JEMP - LUAK ROMPIN DAN SERTING HILIR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302715" y="4811652"/>
            <a:ext cx="2785208" cy="5055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AADK JELEBU –KLW &amp; TRIANG HILIR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植物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081" y="132273"/>
            <a:ext cx="5648325" cy="37338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3530081" y="978677"/>
            <a:ext cx="4830147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图片包含 户外, 霉菌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239" y="2482931"/>
            <a:ext cx="2266950" cy="2381250"/>
          </a:xfrm>
          <a:prstGeom prst="rect">
            <a:avLst/>
          </a:prstGeom>
        </p:spPr>
      </p:pic>
      <p:pic>
        <p:nvPicPr>
          <p:cNvPr id="14" name="图片 13" descr="图片包含 室内, 鲜花, 植物, 掌握&#10;&#10;已生成极高可信度的说明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1028">
            <a:off x="3113260" y="2840789"/>
            <a:ext cx="2133600" cy="275272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549189" y="1600233"/>
            <a:ext cx="1898940" cy="14275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600" dirty="0" smtClean="0">
                <a:solidFill>
                  <a:srgbClr val="54402C"/>
                </a:solidFill>
                <a:latin typeface="微软简行楷" charset="0"/>
                <a:ea typeface="微软简行楷" charset="0"/>
              </a:rPr>
              <a:t>TQ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14741">
            <a:off x="6224321" y="1621987"/>
            <a:ext cx="1184301" cy="1480989"/>
          </a:xfrm>
          <a:prstGeom prst="rect">
            <a:avLst/>
          </a:prstGeom>
        </p:spPr>
      </p:pic>
      <p:sp>
        <p:nvSpPr>
          <p:cNvPr id="8" name="文本框 20"/>
          <p:cNvSpPr txBox="1"/>
          <p:nvPr/>
        </p:nvSpPr>
        <p:spPr>
          <a:xfrm>
            <a:off x="4422644" y="3541324"/>
            <a:ext cx="3863197" cy="87203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54402C"/>
                </a:solidFill>
                <a:latin typeface="微软简行楷" charset="0"/>
                <a:ea typeface="微软简行楷" charset="0"/>
              </a:rPr>
              <a:t>MOGA  APA YANG DIRANCANG MEMPEROLEHI BERKATNYA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8" grpId="0"/>
    </p:bldLst>
  </p:timing>
</p:sld>
</file>

<file path=ppt/theme/theme1.xml><?xml version="1.0" encoding="utf-8"?>
<a:theme xmlns:a="http://schemas.openxmlformats.org/drawingml/2006/main" name="https://www.freeppt7.com-Best PowerPoint templates for free downloa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744</Words>
  <Application>Microsoft Office PowerPoint</Application>
  <PresentationFormat>Custom</PresentationFormat>
  <Paragraphs>114</Paragraphs>
  <Slides>17</Slides>
  <Notes>9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https://www.freeppt7.com-Best PowerPoint templates for free download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中国风古风类</dc:title>
  <dc:subject>RP</dc:subject>
  <dc:creator>user</dc:creator>
  <cp:keywords>RP</cp:keywords>
  <dc:description>RP</dc:description>
  <cp:lastModifiedBy>user</cp:lastModifiedBy>
  <cp:revision>72</cp:revision>
  <dcterms:created xsi:type="dcterms:W3CDTF">2017-07-25T06:29:00Z</dcterms:created>
  <dcterms:modified xsi:type="dcterms:W3CDTF">2021-03-22T00:17:26Z</dcterms:modified>
  <cp:category>RP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