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367" r:id="rId3"/>
    <p:sldId id="341" r:id="rId4"/>
    <p:sldId id="338" r:id="rId5"/>
    <p:sldId id="342" r:id="rId6"/>
    <p:sldId id="332" r:id="rId7"/>
    <p:sldId id="334" r:id="rId8"/>
    <p:sldId id="333" r:id="rId9"/>
    <p:sldId id="335" r:id="rId10"/>
    <p:sldId id="336" r:id="rId11"/>
    <p:sldId id="352" r:id="rId12"/>
    <p:sldId id="345" r:id="rId13"/>
    <p:sldId id="347" r:id="rId14"/>
    <p:sldId id="353" r:id="rId15"/>
    <p:sldId id="356" r:id="rId16"/>
    <p:sldId id="369" r:id="rId17"/>
    <p:sldId id="364" r:id="rId18"/>
    <p:sldId id="363" r:id="rId19"/>
    <p:sldId id="361" r:id="rId20"/>
    <p:sldId id="365" r:id="rId21"/>
    <p:sldId id="292" r:id="rId22"/>
    <p:sldId id="339" r:id="rId23"/>
    <p:sldId id="349" r:id="rId24"/>
    <p:sldId id="348" r:id="rId25"/>
    <p:sldId id="366" r:id="rId26"/>
    <p:sldId id="351" r:id="rId27"/>
    <p:sldId id="368" r:id="rId28"/>
  </p:sldIdLst>
  <p:sldSz cx="12192000" cy="6858000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95301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9267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410815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93377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38078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42523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00324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ms-MY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944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163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29610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2488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58084F2-1F87-474C-9F09-88D8CA9EDC2D}" type="datetimeFigureOut">
              <a:rPr lang="ms-MY" smtClean="0"/>
              <a:t>05/02/2021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8AB1F4-FDFE-4D2C-8842-FE7BC1F675EC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20759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1AE4E106-10D1-4031-88A8-5354CA3987E7}"/>
              </a:ext>
            </a:extLst>
          </p:cNvPr>
          <p:cNvSpPr txBox="1">
            <a:spLocks/>
          </p:cNvSpPr>
          <p:nvPr/>
        </p:nvSpPr>
        <p:spPr>
          <a:xfrm>
            <a:off x="913773" y="677792"/>
            <a:ext cx="10364451" cy="5819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6000" b="1" dirty="0" err="1">
                <a:latin typeface="Tw Cen MT" panose="020B0602020104020603"/>
              </a:rPr>
              <a:t>Taklimat</a:t>
            </a:r>
            <a:r>
              <a:rPr lang="en-MY" sz="6000" b="1" dirty="0">
                <a:latin typeface="Tw Cen MT" panose="020B0602020104020603"/>
              </a:rPr>
              <a:t> BIASISWA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6000" b="1" noProof="0" dirty="0">
                <a:latin typeface="Tw Cen MT" panose="020B0602020104020603"/>
              </a:rPr>
              <a:t> 2021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200" b="0" i="0" u="none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14470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 sz="5400" b="1" dirty="0"/>
              <a:t>BIASISWA KECIL PERSEKUTUAN </a:t>
            </a:r>
            <a:br>
              <a:rPr lang="ms-MY" sz="5400" b="1" dirty="0"/>
            </a:br>
            <a:r>
              <a:rPr lang="ms-MY" sz="5400" b="1" dirty="0"/>
              <a:t>(BKP)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9266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2939" y="1062569"/>
            <a:ext cx="105399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ms-MY" sz="2400" dirty="0">
              <a:solidFill>
                <a:srgbClr val="0E23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Warganegara Malaysia.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Tingkatan 1 – 6 yang bersekolah di Sekolah Kerajaan  &amp; Sekolah   Bantuan Kerajaan.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Pendapatan ibu bapa/penjaga </a:t>
            </a:r>
            <a:r>
              <a:rPr lang="ms-MY" sz="2400" b="1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RM1500</a:t>
            </a: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sebulan dan ke bawah.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Cemerlang dalam akademik dan kokurikulum mengikut merit yang ditetapkan. </a:t>
            </a:r>
          </a:p>
          <a:p>
            <a:pPr algn="just"/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(Tiada ketetapan bilangan minimun A untuk layan memohon, tetapi yang diambilkira adalah  </a:t>
            </a:r>
            <a:r>
              <a:rPr lang="ms-MY" sz="2400" b="1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skor merit </a:t>
            </a: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-boleh rujuk MPK BKP 2017 – muka surat 54)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 menerima sebarang biasiswa atau elaun /insentif kewangan lain daripada agensi kerajaan dan bukan kerajaan.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ms-MY" sz="2400" dirty="0">
              <a:solidFill>
                <a:srgbClr val="0E23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ms-MY" sz="2400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Permohonan perlu mengisi Borang PB1, PB2 dan PB3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ms-MY" sz="2400" dirty="0">
              <a:solidFill>
                <a:srgbClr val="0E23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ms-MY" sz="2400" b="1" dirty="0">
              <a:solidFill>
                <a:srgbClr val="0E23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499376"/>
            <a:ext cx="10058400" cy="974012"/>
          </a:xfrm>
        </p:spPr>
        <p:txBody>
          <a:bodyPr>
            <a:normAutofit/>
          </a:bodyPr>
          <a:lstStyle/>
          <a:p>
            <a:pPr algn="ctr"/>
            <a:r>
              <a:rPr lang="ms-MY" b="1" dirty="0">
                <a:solidFill>
                  <a:srgbClr val="0E23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KRITERIA PEMILIHAN</a:t>
            </a:r>
            <a:endParaRPr lang="ms-MY" b="1" dirty="0"/>
          </a:p>
        </p:txBody>
      </p:sp>
    </p:spTree>
    <p:extLst>
      <p:ext uri="{BB962C8B-B14F-4D97-AF65-F5344CB8AC3E}">
        <p14:creationId xmlns:p14="http://schemas.microsoft.com/office/powerpoint/2010/main" val="164610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1AE4E106-10D1-4031-88A8-5354CA3987E7}"/>
              </a:ext>
            </a:extLst>
          </p:cNvPr>
          <p:cNvSpPr txBox="1">
            <a:spLocks/>
          </p:cNvSpPr>
          <p:nvPr/>
        </p:nvSpPr>
        <p:spPr>
          <a:xfrm>
            <a:off x="913773" y="677792"/>
            <a:ext cx="10364451" cy="5819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2200" b="0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990714"/>
              </p:ext>
            </p:extLst>
          </p:nvPr>
        </p:nvGraphicFramePr>
        <p:xfrm>
          <a:off x="913773" y="1449058"/>
          <a:ext cx="10364452" cy="4650616"/>
        </p:xfrm>
        <a:graphic>
          <a:graphicData uri="http://schemas.openxmlformats.org/drawingml/2006/table">
            <a:tbl>
              <a:tblPr firstRow="1" bandRow="1"/>
              <a:tblGrid>
                <a:gridCol w="595538">
                  <a:extLst>
                    <a:ext uri="{9D8B030D-6E8A-4147-A177-3AD203B41FA5}">
                      <a16:colId xmlns:a16="http://schemas.microsoft.com/office/drawing/2014/main" xmlns="" val="1230290241"/>
                    </a:ext>
                  </a:extLst>
                </a:gridCol>
                <a:gridCol w="3139807">
                  <a:extLst>
                    <a:ext uri="{9D8B030D-6E8A-4147-A177-3AD203B41FA5}">
                      <a16:colId xmlns:a16="http://schemas.microsoft.com/office/drawing/2014/main" xmlns="" val="1791756794"/>
                    </a:ext>
                  </a:extLst>
                </a:gridCol>
                <a:gridCol w="3496785">
                  <a:extLst>
                    <a:ext uri="{9D8B030D-6E8A-4147-A177-3AD203B41FA5}">
                      <a16:colId xmlns:a16="http://schemas.microsoft.com/office/drawing/2014/main" xmlns="" val="2582486810"/>
                    </a:ext>
                  </a:extLst>
                </a:gridCol>
                <a:gridCol w="1526030">
                  <a:extLst>
                    <a:ext uri="{9D8B030D-6E8A-4147-A177-3AD203B41FA5}">
                      <a16:colId xmlns:a16="http://schemas.microsoft.com/office/drawing/2014/main" xmlns="" val="1729526777"/>
                    </a:ext>
                  </a:extLst>
                </a:gridCol>
                <a:gridCol w="1606292">
                  <a:extLst>
                    <a:ext uri="{9D8B030D-6E8A-4147-A177-3AD203B41FA5}">
                      <a16:colId xmlns:a16="http://schemas.microsoft.com/office/drawing/2014/main" xmlns="" val="1246870707"/>
                    </a:ext>
                  </a:extLst>
                </a:gridCol>
              </a:tblGrid>
              <a:tr h="958164">
                <a:tc>
                  <a:txBody>
                    <a:bodyPr/>
                    <a:lstStyle/>
                    <a:p>
                      <a:pPr algn="ctr"/>
                      <a:r>
                        <a:rPr lang="ms-MY" sz="2400" b="1" dirty="0">
                          <a:solidFill>
                            <a:schemeClr val="tx1"/>
                          </a:solidFill>
                        </a:rPr>
                        <a:t>BIL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b="1" dirty="0">
                          <a:solidFill>
                            <a:schemeClr val="tx1"/>
                          </a:solidFill>
                        </a:rPr>
                        <a:t>TINGKATAN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>
                          <a:solidFill>
                            <a:schemeClr val="tx1"/>
                          </a:solidFill>
                        </a:rPr>
                        <a:t>KADAR BIASISWA</a:t>
                      </a:r>
                    </a:p>
                    <a:p>
                      <a:pPr algn="ctr"/>
                      <a:r>
                        <a:rPr lang="ms-MY" sz="2400" dirty="0">
                          <a:solidFill>
                            <a:schemeClr val="tx1"/>
                          </a:solidFill>
                        </a:rPr>
                        <a:t> (RM</a:t>
                      </a:r>
                      <a:r>
                        <a:rPr lang="ms-MY" sz="2400" baseline="0" dirty="0">
                          <a:solidFill>
                            <a:schemeClr val="tx1"/>
                          </a:solidFill>
                        </a:rPr>
                        <a:t> SEBULAN)</a:t>
                      </a:r>
                    </a:p>
                    <a:p>
                      <a:endParaRPr lang="ms-MY" sz="2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>
                          <a:solidFill>
                            <a:schemeClr val="tx1"/>
                          </a:solidFill>
                        </a:rPr>
                        <a:t>BILANGAN</a:t>
                      </a:r>
                      <a:r>
                        <a:rPr lang="ms-MY" sz="2400" baseline="0" dirty="0">
                          <a:solidFill>
                            <a:schemeClr val="tx1"/>
                          </a:solidFill>
                        </a:rPr>
                        <a:t> BULAN</a:t>
                      </a:r>
                      <a:endParaRPr lang="ms-MY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b="1" dirty="0">
                          <a:solidFill>
                            <a:schemeClr val="tx1"/>
                          </a:solidFill>
                        </a:rPr>
                        <a:t>JUMLAH</a:t>
                      </a:r>
                    </a:p>
                    <a:p>
                      <a:pPr algn="ctr"/>
                      <a:r>
                        <a:rPr lang="ms-MY" sz="2400" b="1" dirty="0">
                          <a:solidFill>
                            <a:schemeClr val="tx1"/>
                          </a:solidFill>
                        </a:rPr>
                        <a:t>(RM)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206212"/>
                  </a:ext>
                </a:extLst>
              </a:tr>
              <a:tr h="657953"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 Hingga</a:t>
                      </a:r>
                      <a:r>
                        <a:rPr lang="ms-MY" sz="2400" baseline="0" dirty="0"/>
                        <a:t> 4</a:t>
                      </a:r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70.00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12 bulan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840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4400399"/>
                  </a:ext>
                </a:extLst>
              </a:tr>
              <a:tr h="493599"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baseline="0" dirty="0"/>
                        <a:t>5</a:t>
                      </a:r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70.00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11 bulan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770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9145993"/>
                  </a:ext>
                </a:extLst>
              </a:tr>
              <a:tr h="653341"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baseline="0" dirty="0"/>
                        <a:t>6 Rendah</a:t>
                      </a:r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90.00 (Aliran Sastera)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7 bulan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630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8019085"/>
                  </a:ext>
                </a:extLst>
              </a:tr>
              <a:tr h="530087"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110.00 (Aliran Sains)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ms-MY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770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0420635"/>
                  </a:ext>
                </a:extLst>
              </a:tr>
              <a:tr h="562197">
                <a:tc rowSpan="2"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baseline="0" dirty="0"/>
                        <a:t> 6 Atas</a:t>
                      </a:r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90.00 (Aliran Sastera)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11 bulan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990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21116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1210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5799802"/>
                  </a:ext>
                </a:extLst>
              </a:tr>
              <a:tr h="493599">
                <a:tc>
                  <a:txBody>
                    <a:bodyPr/>
                    <a:lstStyle/>
                    <a:p>
                      <a:pPr algn="ctr"/>
                      <a:r>
                        <a:rPr lang="ms-MY" sz="2400" dirty="0"/>
                        <a:t>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endParaRPr lang="ms-MY" sz="2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 panose="020B0602020104020603"/>
                        </a:defRPr>
                      </a:lvl9pPr>
                    </a:lstStyle>
                    <a:p>
                      <a:pPr algn="ctr"/>
                      <a:r>
                        <a:rPr lang="ms-MY" sz="2400" dirty="0"/>
                        <a:t>110.00 (Aliran Sains)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53B7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ms-MY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0068933"/>
                  </a:ext>
                </a:extLst>
              </a:tr>
            </a:tbl>
          </a:graphicData>
        </a:graphic>
      </p:graphicFrame>
      <p:sp>
        <p:nvSpPr>
          <p:cNvPr id="7" name="object 2"/>
          <p:cNvSpPr txBox="1">
            <a:spLocks/>
          </p:cNvSpPr>
          <p:nvPr/>
        </p:nvSpPr>
        <p:spPr>
          <a:xfrm>
            <a:off x="2191226" y="361264"/>
            <a:ext cx="850187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ms-MY" dirty="0">
                <a:solidFill>
                  <a:srgbClr val="354049"/>
                </a:solidFill>
              </a:rPr>
              <a:t>KADAR  PENERIMAAN BKP</a:t>
            </a:r>
          </a:p>
        </p:txBody>
      </p:sp>
    </p:spTree>
    <p:extLst>
      <p:ext uri="{BB962C8B-B14F-4D97-AF65-F5344CB8AC3E}">
        <p14:creationId xmlns:p14="http://schemas.microsoft.com/office/powerpoint/2010/main" val="284806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6374" y="330507"/>
            <a:ext cx="8714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s-MY" sz="2800" b="1" dirty="0"/>
              <a:t>PEMAKLUMAN BKP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4" y="1035586"/>
            <a:ext cx="8714342" cy="5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2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070" y="376237"/>
            <a:ext cx="8086381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3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035" y="583894"/>
            <a:ext cx="8564892" cy="547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74" y="341523"/>
            <a:ext cx="8443844" cy="39672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74" y="4406748"/>
            <a:ext cx="87082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ms-MY" sz="2000" dirty="0"/>
              <a:t>Bagi permohonan untuk murid Tingkatan 1, perlu menggunakan keputusan Peperiksaan Akhir Tahun atau PBD Tahun 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ms-MY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s-MY" sz="2000" dirty="0"/>
              <a:t>Sekiranya sekolah tiada PAT atau PBD akhir tahun, boleh menggunakan keputusan Peperiksaan atau PBD Pertengahan Tahun</a:t>
            </a:r>
          </a:p>
          <a:p>
            <a:endParaRPr lang="ms-MY" sz="2000" b="1" dirty="0"/>
          </a:p>
          <a:p>
            <a:endParaRPr lang="ms-MY" sz="2000" b="1" dirty="0"/>
          </a:p>
          <a:p>
            <a:endParaRPr lang="ms-MY" sz="2000" b="1" dirty="0"/>
          </a:p>
        </p:txBody>
      </p:sp>
    </p:spTree>
    <p:extLst>
      <p:ext uri="{BB962C8B-B14F-4D97-AF65-F5344CB8AC3E}">
        <p14:creationId xmlns:p14="http://schemas.microsoft.com/office/powerpoint/2010/main" val="232910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251633" y="1542361"/>
            <a:ext cx="1674564" cy="11016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3" name="Oval 2"/>
          <p:cNvSpPr/>
          <p:nvPr/>
        </p:nvSpPr>
        <p:spPr>
          <a:xfrm>
            <a:off x="8108414" y="1542361"/>
            <a:ext cx="1961003" cy="10245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30" y="354257"/>
            <a:ext cx="10047382" cy="608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2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075" y="341858"/>
            <a:ext cx="8934679" cy="61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5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592" y="280147"/>
            <a:ext cx="10058400" cy="909675"/>
          </a:xfrm>
        </p:spPr>
        <p:txBody>
          <a:bodyPr/>
          <a:lstStyle/>
          <a:p>
            <a:r>
              <a:rPr lang="ms-MY" dirty="0"/>
              <a:t>Tarikh penting /tindakan sekolah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388859"/>
              </p:ext>
            </p:extLst>
          </p:nvPr>
        </p:nvGraphicFramePr>
        <p:xfrm>
          <a:off x="561860" y="1090671"/>
          <a:ext cx="11193139" cy="5502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792">
                  <a:extLst>
                    <a:ext uri="{9D8B030D-6E8A-4147-A177-3AD203B41FA5}">
                      <a16:colId xmlns:a16="http://schemas.microsoft.com/office/drawing/2014/main" xmlns="" val="2541126378"/>
                    </a:ext>
                  </a:extLst>
                </a:gridCol>
                <a:gridCol w="1890801">
                  <a:extLst>
                    <a:ext uri="{9D8B030D-6E8A-4147-A177-3AD203B41FA5}">
                      <a16:colId xmlns:a16="http://schemas.microsoft.com/office/drawing/2014/main" xmlns="" val="2748178439"/>
                    </a:ext>
                  </a:extLst>
                </a:gridCol>
                <a:gridCol w="8846546">
                  <a:extLst>
                    <a:ext uri="{9D8B030D-6E8A-4147-A177-3AD203B41FA5}">
                      <a16:colId xmlns:a16="http://schemas.microsoft.com/office/drawing/2014/main" xmlns="" val="1645146608"/>
                    </a:ext>
                  </a:extLst>
                </a:gridCol>
              </a:tblGrid>
              <a:tr h="456370">
                <a:tc>
                  <a:txBody>
                    <a:bodyPr/>
                    <a:lstStyle/>
                    <a:p>
                      <a:r>
                        <a:rPr lang="ms-MY" dirty="0"/>
                        <a:t>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dirty="0"/>
                        <a:t>Tarikh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dirty="0"/>
                        <a:t>Aktiviti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0370143"/>
                  </a:ext>
                </a:extLst>
              </a:tr>
              <a:tr h="354169">
                <a:tc rowSpan="3">
                  <a:txBody>
                    <a:bodyPr/>
                    <a:lstStyle/>
                    <a:p>
                      <a:r>
                        <a:rPr lang="ms-MY" dirty="0"/>
                        <a:t>1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ms-MY" sz="1600" b="0" dirty="0"/>
                        <a:t>Sehingga 15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b="1" u="sng" dirty="0"/>
                        <a:t>Kemaskini</a:t>
                      </a:r>
                      <a:r>
                        <a:rPr lang="ms-MY" b="1" u="sng" baseline="0" dirty="0"/>
                        <a:t> data APDM </a:t>
                      </a:r>
                      <a:r>
                        <a:rPr lang="ms-MY" baseline="0" dirty="0"/>
                        <a:t>sebagai asas permohonan BKP.</a:t>
                      </a:r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4162165"/>
                  </a:ext>
                </a:extLst>
              </a:tr>
              <a:tr h="456370">
                <a:tc vMerge="1">
                  <a:txBody>
                    <a:bodyPr/>
                    <a:lstStyle/>
                    <a:p>
                      <a:endParaRPr lang="ms-MY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ms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dirty="0"/>
                        <a:t>Menguruskan Borang permohonan BKP (BP3)</a:t>
                      </a:r>
                      <a:r>
                        <a:rPr lang="ms-MY" baseline="0" dirty="0"/>
                        <a:t> yang layak memohon.</a:t>
                      </a:r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304352"/>
                  </a:ext>
                </a:extLst>
              </a:tr>
              <a:tr h="619795">
                <a:tc vMerge="1">
                  <a:txBody>
                    <a:bodyPr/>
                    <a:lstStyle/>
                    <a:p>
                      <a:endParaRPr lang="ms-MY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ms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dirty="0"/>
                        <a:t>Mesyuarat JK</a:t>
                      </a:r>
                      <a:r>
                        <a:rPr lang="ms-MY" baseline="0" dirty="0"/>
                        <a:t> Bantuan Peringkat Sekolah untuk mengesahkan murid yang layak memohon.</a:t>
                      </a:r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4238640"/>
                  </a:ext>
                </a:extLst>
              </a:tr>
              <a:tr h="769304">
                <a:tc>
                  <a:txBody>
                    <a:bodyPr/>
                    <a:lstStyle/>
                    <a:p>
                      <a:r>
                        <a:rPr lang="ms-MY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600" b="0" dirty="0"/>
                        <a:t>18 Feb - 5 Mac</a:t>
                      </a:r>
                      <a:r>
                        <a:rPr lang="ms-MY" sz="1600" b="0" baseline="0" dirty="0"/>
                        <a:t> (</a:t>
                      </a:r>
                      <a:r>
                        <a:rPr lang="ms-MY" sz="1600" b="0" dirty="0"/>
                        <a:t>16 hari)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b="1" u="sng" dirty="0"/>
                        <a:t>Kunci masuk permohonan BKP </a:t>
                      </a:r>
                      <a:r>
                        <a:rPr lang="ms-MY" dirty="0"/>
                        <a:t>dengan mengemaskini  maklumat</a:t>
                      </a:r>
                      <a:r>
                        <a:rPr lang="ms-MY" baseline="0" dirty="0"/>
                        <a:t> akademik dan ko-kurikulum secara dalam talian di dalam sistem APB.</a:t>
                      </a:r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8930663"/>
                  </a:ext>
                </a:extLst>
              </a:tr>
              <a:tr h="617175">
                <a:tc>
                  <a:txBody>
                    <a:bodyPr/>
                    <a:lstStyle/>
                    <a:p>
                      <a:r>
                        <a:rPr lang="ms-MY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 startAt="10"/>
                      </a:pPr>
                      <a:r>
                        <a:rPr lang="ms-MY" sz="1600" b="0" dirty="0"/>
                        <a:t>- 19 Mac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ms-MY" sz="1600" b="0" dirty="0"/>
                        <a:t>(10 hari)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dirty="0"/>
                        <a:t> </a:t>
                      </a:r>
                      <a:r>
                        <a:rPr lang="ms-MY" b="1" u="sng" dirty="0"/>
                        <a:t>Menyatakan setuju</a:t>
                      </a:r>
                      <a:r>
                        <a:rPr lang="ms-MY" b="1" u="sng" baseline="0" dirty="0"/>
                        <a:t> terima/tolak tawaran BKP </a:t>
                      </a:r>
                      <a:r>
                        <a:rPr lang="ms-MY" baseline="0" dirty="0"/>
                        <a:t>di dalam sistem BKP</a:t>
                      </a:r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3266644"/>
                  </a:ext>
                </a:extLst>
              </a:tr>
              <a:tr h="1009193">
                <a:tc>
                  <a:txBody>
                    <a:bodyPr/>
                    <a:lstStyle/>
                    <a:p>
                      <a:r>
                        <a:rPr lang="ms-MY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600" b="0" dirty="0"/>
                        <a:t>Mulai 5 April dan dibuka</a:t>
                      </a:r>
                      <a:r>
                        <a:rPr lang="ms-MY" sz="1600" b="0" baseline="0" dirty="0"/>
                        <a:t> sepanjang tahun</a:t>
                      </a:r>
                      <a:endParaRPr lang="ms-MY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b="1" u="sng" dirty="0"/>
                        <a:t>Semakan dan cetakan</a:t>
                      </a:r>
                      <a:r>
                        <a:rPr lang="ms-MY" b="1" u="sng" baseline="0" dirty="0"/>
                        <a:t> surat tawaran BKP </a:t>
                      </a:r>
                      <a:r>
                        <a:rPr lang="ms-MY" baseline="0" dirty="0"/>
                        <a:t>Tahun 2021 dari sistem BKP secara berperingkat </a:t>
                      </a:r>
                      <a:r>
                        <a:rPr lang="ms-MY" b="1" baseline="0" dirty="0"/>
                        <a:t>(bagi murid yang pernah menerima  BKP sebelum ini  dan telah mempunyai nombor akaun BSN yang asih aktif).</a:t>
                      </a:r>
                      <a:endParaRPr lang="ms-MY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5632430"/>
                  </a:ext>
                </a:extLst>
              </a:tr>
              <a:tr h="1151048">
                <a:tc>
                  <a:txBody>
                    <a:bodyPr/>
                    <a:lstStyle/>
                    <a:p>
                      <a:r>
                        <a:rPr lang="ms-MY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600" b="0" dirty="0"/>
                        <a:t>Mulai 12 April dan dibuka sepanjang tahun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b="1" u="sng" dirty="0"/>
                        <a:t>Semakan dan cetakan</a:t>
                      </a:r>
                      <a:r>
                        <a:rPr lang="ms-MY" b="1" u="sng" baseline="0" dirty="0"/>
                        <a:t> surat tawaran BKP </a:t>
                      </a:r>
                      <a:r>
                        <a:rPr lang="ms-MY" baseline="0" dirty="0"/>
                        <a:t>Tahun 2021 dari sistem BKP secara berperingkat </a:t>
                      </a:r>
                      <a:r>
                        <a:rPr lang="ms-MY" b="1" baseline="0" dirty="0"/>
                        <a:t>(bagi murid yang baru dibukakan akaun BSN / akaun BSN tidak aktif atau telah ditutup).</a:t>
                      </a:r>
                      <a:endParaRPr lang="ms-MY" b="1" dirty="0"/>
                    </a:p>
                    <a:p>
                      <a:endParaRPr lang="ms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0588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483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s-MY" sz="3600" b="1" dirty="0"/>
              <a:t>PERMOHONAN TINGKATAN 6 ATAS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s-MY" sz="2400" dirty="0"/>
              <a:t>Untuk makluman awal , permohonan BKP bagi murid Ting. 6 Atas Tahun 2021 akan dilaksanakan bersama-sama dengan murid Ting 6 Bawah Tahun 2021 yg dijangka akan dilaksanakan dalam bulan Julai 2021.</a:t>
            </a:r>
          </a:p>
          <a:p>
            <a:pPr algn="just"/>
            <a:endParaRPr lang="ms-MY" sz="2400" dirty="0"/>
          </a:p>
          <a:p>
            <a:pPr algn="just"/>
            <a:r>
              <a:rPr lang="ms-MY" sz="2400" dirty="0"/>
              <a:t>Ini bermaksud, takwim yang telah diedarkan sblm ini adalah utk pelaksanaan BKP bagi Ting. 1-5 Tahun 2021 sahaja.(tidak termasuk Ting. 6 Atas Tahun 2021). </a:t>
            </a:r>
          </a:p>
        </p:txBody>
      </p:sp>
    </p:spTree>
    <p:extLst>
      <p:ext uri="{BB962C8B-B14F-4D97-AF65-F5344CB8AC3E}">
        <p14:creationId xmlns:p14="http://schemas.microsoft.com/office/powerpoint/2010/main" val="3362496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53155"/>
          </a:xfrm>
        </p:spPr>
        <p:txBody>
          <a:bodyPr>
            <a:normAutofit/>
          </a:bodyPr>
          <a:lstStyle/>
          <a:p>
            <a:pPr algn="ctr"/>
            <a:r>
              <a:rPr lang="ms-MY" sz="4000" b="1" dirty="0"/>
              <a:t>KOLEJ VOKASIONAL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s-MY" sz="2800" dirty="0"/>
              <a:t>Merujuk kepada takwim , pelajar tahun 1 KV dijangkakan akan masuk pada bulan April. </a:t>
            </a:r>
          </a:p>
          <a:p>
            <a:pPr marL="0" indent="0" algn="just">
              <a:buNone/>
            </a:pPr>
            <a:endParaRPr lang="ms-MY" sz="2800" dirty="0"/>
          </a:p>
          <a:p>
            <a:pPr algn="just"/>
            <a:r>
              <a:rPr lang="ms-MY" sz="2800" dirty="0"/>
              <a:t>Sehubungan itu sekolah di mana pelajar  tersebut berada semasa permohonan BKP dibuka perlu memohon bagi murid tersebut.</a:t>
            </a:r>
          </a:p>
        </p:txBody>
      </p:sp>
    </p:spTree>
    <p:extLst>
      <p:ext uri="{BB962C8B-B14F-4D97-AF65-F5344CB8AC3E}">
        <p14:creationId xmlns:p14="http://schemas.microsoft.com/office/powerpoint/2010/main" val="3170833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716" y="201919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ms-MY" b="1" dirty="0"/>
              <a:t>MANUAL PROSEDUR KERJA BKP 2017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0" y="1442427"/>
            <a:ext cx="4061555" cy="3289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8299" y="5055173"/>
            <a:ext cx="10697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sz="2400" b="1" dirty="0"/>
              <a:t>SPK Bil 1/2017 Pengurusan BKP dan MPK BKP 2017 masih digunakan sebagai panduan sekolah dan perlu ada dalam simpanan sekolah</a:t>
            </a:r>
          </a:p>
        </p:txBody>
      </p:sp>
    </p:spTree>
    <p:extLst>
      <p:ext uri="{BB962C8B-B14F-4D97-AF65-F5344CB8AC3E}">
        <p14:creationId xmlns:p14="http://schemas.microsoft.com/office/powerpoint/2010/main" val="4106948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s-MY" b="1" dirty="0"/>
              <a:t>TATACARA PEMBAYARAN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s-MY" sz="2400" dirty="0"/>
              <a:t>Pembayaran BKP dikreditkan terus ke akaun penerima yang berjaya dengan menggunakan khidmat Bank Simpanan Nasional (BSN). </a:t>
            </a:r>
          </a:p>
          <a:p>
            <a:endParaRPr lang="ms-MY" sz="2400" dirty="0"/>
          </a:p>
          <a:p>
            <a:r>
              <a:rPr lang="ms-MY" sz="2400" dirty="0"/>
              <a:t>Bagi penerima BKP yang telah dijana akaun kelompok, mereka perlu ke BSN untuk mendapatkan kad ATM dengan menyertakan surat tawaran biasiswa seperti di Lampiran D dan membawa bersama Kad Pengenalan.</a:t>
            </a:r>
          </a:p>
        </p:txBody>
      </p:sp>
    </p:spTree>
    <p:extLst>
      <p:ext uri="{BB962C8B-B14F-4D97-AF65-F5344CB8AC3E}">
        <p14:creationId xmlns:p14="http://schemas.microsoft.com/office/powerpoint/2010/main" val="315331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83A392-8C45-45C6-8341-89FE49D2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2033"/>
            <a:ext cx="10058400" cy="868154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SURAT TAWARAN DAN AKU JANJI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D60E133-D5A2-4B7E-A963-EDC36EE4F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4452" y="1350187"/>
            <a:ext cx="5863235" cy="482694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70ABA8D-2C22-481E-8731-D2F6C134C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13" y="1350187"/>
            <a:ext cx="5382038" cy="48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6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952" y="257004"/>
            <a:ext cx="10214472" cy="1009936"/>
          </a:xfrm>
        </p:spPr>
        <p:txBody>
          <a:bodyPr>
            <a:normAutofit fontScale="90000"/>
          </a:bodyPr>
          <a:lstStyle/>
          <a:p>
            <a:pPr algn="ctr"/>
            <a:r>
              <a:rPr lang="ms-MY" dirty="0"/>
              <a:t>TATACARA PENGGUNAAN WANG BKP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793" y="1068637"/>
            <a:ext cx="11153659" cy="5789363"/>
          </a:xfrm>
        </p:spPr>
        <p:txBody>
          <a:bodyPr>
            <a:noAutofit/>
          </a:bodyPr>
          <a:lstStyle/>
          <a:p>
            <a:pPr algn="just"/>
            <a:r>
              <a:rPr lang="ms-MY" sz="2200" dirty="0"/>
              <a:t>Sekolah perlu memastikan wang BKP digunakan untuk </a:t>
            </a:r>
            <a:r>
              <a:rPr lang="ms-MY" sz="2200" b="1" dirty="0"/>
              <a:t>tujuan pembelajaran dan perkara yang berkaitan dengan aktiviti persekolahan sahaja</a:t>
            </a:r>
            <a:r>
              <a:rPr lang="ms-MY" sz="2200" dirty="0"/>
              <a:t>. </a:t>
            </a:r>
          </a:p>
          <a:p>
            <a:pPr algn="just"/>
            <a:endParaRPr lang="ms-MY" sz="2200" dirty="0"/>
          </a:p>
          <a:p>
            <a:pPr algn="just"/>
            <a:r>
              <a:rPr lang="ms-MY" sz="2200" dirty="0"/>
              <a:t>Sekiranya didapati murid menggunakan wang yang diberikan untuk tujuan lain dan mengabaikan keperluan persekolahan, </a:t>
            </a:r>
            <a:r>
              <a:rPr lang="ms-MY" sz="2200" b="1" dirty="0"/>
              <a:t>surat amaran </a:t>
            </a:r>
            <a:r>
              <a:rPr lang="ms-MY" sz="2200" dirty="0"/>
              <a:t>perlu dikeluarkan. </a:t>
            </a:r>
          </a:p>
          <a:p>
            <a:pPr algn="just"/>
            <a:endParaRPr lang="ms-MY" sz="2200" dirty="0"/>
          </a:p>
          <a:p>
            <a:pPr algn="just"/>
            <a:r>
              <a:rPr lang="ms-MY" sz="2200" dirty="0"/>
              <a:t>Tindakan tarik balik penganugerahan boleh dibuat jika penyalahgunaan wang biasiswa dilakukan secara berterusan. </a:t>
            </a:r>
          </a:p>
          <a:p>
            <a:pPr algn="just"/>
            <a:endParaRPr lang="ms-MY" sz="2200" dirty="0"/>
          </a:p>
          <a:p>
            <a:r>
              <a:rPr lang="ms-MY" sz="2200" dirty="0"/>
              <a:t>Pengeluaran wang biasiswa dihadkan kepada </a:t>
            </a:r>
            <a:r>
              <a:rPr lang="ms-MY" sz="2200" b="1" dirty="0"/>
              <a:t>RM150.00 bagi setiap murid dalam tempoh 2 bulan</a:t>
            </a:r>
            <a:r>
              <a:rPr lang="ms-MY" sz="2200" dirty="0"/>
              <a:t>. Sekiranya murid perlu mengeluarkan wang melebihi had yang dibenarkan, murid perlu mengisi </a:t>
            </a:r>
            <a:r>
              <a:rPr lang="ms-MY" sz="2200" b="1" dirty="0"/>
              <a:t>Borang Permohonan Pengeluaran </a:t>
            </a:r>
          </a:p>
          <a:p>
            <a:r>
              <a:rPr lang="ms-MY" sz="2200" b="1" dirty="0"/>
              <a:t>Wang di Lampiran F </a:t>
            </a:r>
            <a:r>
              <a:rPr lang="ms-MY" sz="2200" dirty="0"/>
              <a:t>dan mengemukakan borang tersebut di mana-mana kaunter BSN. </a:t>
            </a:r>
          </a:p>
        </p:txBody>
      </p:sp>
    </p:spTree>
    <p:extLst>
      <p:ext uri="{BB962C8B-B14F-4D97-AF65-F5344CB8AC3E}">
        <p14:creationId xmlns:p14="http://schemas.microsoft.com/office/powerpoint/2010/main" val="1005857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34" y="683046"/>
            <a:ext cx="5609400" cy="5308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634" y="683046"/>
            <a:ext cx="5506813" cy="363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57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36014"/>
            <a:ext cx="10058400" cy="1371600"/>
          </a:xfrm>
        </p:spPr>
        <p:txBody>
          <a:bodyPr/>
          <a:lstStyle/>
          <a:p>
            <a:pPr algn="ctr"/>
            <a:r>
              <a:rPr lang="ms-MY" dirty="0"/>
              <a:t>PENARIKAN SEMULA BKP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94" y="1421176"/>
            <a:ext cx="10541306" cy="4902506"/>
          </a:xfrm>
        </p:spPr>
        <p:txBody>
          <a:bodyPr>
            <a:noAutofit/>
          </a:bodyPr>
          <a:lstStyle/>
          <a:p>
            <a:pPr algn="just"/>
            <a:r>
              <a:rPr lang="ms-MY" sz="2000" dirty="0"/>
              <a:t>Tindakan penarikan balik BKP perlu dilaksanakan oleh pihak sekolah dan dimaklumkan kepada BKew melalui JPN/ BPSBPSK sekiranya dalam tempoh setahun itu berlaku perkara-perkara berikut: </a:t>
            </a:r>
          </a:p>
          <a:p>
            <a:pPr algn="just"/>
            <a:endParaRPr lang="ms-MY" sz="2000" dirty="0"/>
          </a:p>
          <a:p>
            <a:pPr marL="0" indent="0">
              <a:buNone/>
            </a:pPr>
            <a:r>
              <a:rPr lang="ms-MY" sz="2000" dirty="0"/>
              <a:t>	    a) Murid menerima biasiswa atau bantuan kewangan lain; </a:t>
            </a:r>
          </a:p>
          <a:p>
            <a:pPr marL="1255713" indent="-1255713">
              <a:buNone/>
            </a:pPr>
            <a:r>
              <a:rPr lang="ms-MY" sz="2000" dirty="0"/>
              <a:t>	b) Murid didapati telah mengemukakan maklumat palsu di dalam   Borang Permohonan BKP</a:t>
            </a:r>
          </a:p>
          <a:p>
            <a:pPr marL="0" indent="0">
              <a:buNone/>
            </a:pPr>
            <a:r>
              <a:rPr lang="ms-MY" sz="2000" dirty="0"/>
              <a:t>	    c) Murid telah dikenakan tindakan disiplin kerana melakukan kesalahan 	     berat yang diputuskan oleh Jawatankuasa Biasiswa Peringkat Sekolah.</a:t>
            </a:r>
          </a:p>
          <a:p>
            <a:pPr marL="0" indent="0">
              <a:buNone/>
            </a:pPr>
            <a:endParaRPr lang="ms-MY" sz="2000" dirty="0"/>
          </a:p>
          <a:p>
            <a:pPr algn="just"/>
            <a:r>
              <a:rPr lang="ms-MY" sz="2000" dirty="0"/>
              <a:t> Murid yang ditarik balik biasiswa kerana dikenakan tindakan disiplin atau kesalahan berat yang diputuskan oleh Jawatan kuasa Disiplin sekolah, akan dikenakan </a:t>
            </a:r>
            <a:r>
              <a:rPr lang="ms-MY" sz="2000" b="1" dirty="0"/>
              <a:t>sekatan permohonan bagi tempoh satu (1) tahun untuk permohonan berikutnya</a:t>
            </a:r>
            <a:r>
              <a:rPr lang="ms-MY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1500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048" y="727113"/>
            <a:ext cx="5449212" cy="49657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115" y="727113"/>
            <a:ext cx="5325580" cy="496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73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86506" y="2587315"/>
            <a:ext cx="9070848" cy="2546545"/>
          </a:xfrm>
        </p:spPr>
        <p:txBody>
          <a:bodyPr/>
          <a:lstStyle/>
          <a:p>
            <a: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  <a:t>BIASISWA ANAK</a:t>
            </a:r>
            <a:b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  <a:t> NEGERI</a:t>
            </a:r>
            <a:b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  <a:t> (BAN)</a:t>
            </a:r>
            <a:br>
              <a:rPr lang="ms-MY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ms-MY" sz="6000" dirty="0"/>
          </a:p>
        </p:txBody>
      </p:sp>
    </p:spTree>
    <p:extLst>
      <p:ext uri="{BB962C8B-B14F-4D97-AF65-F5344CB8AC3E}">
        <p14:creationId xmlns:p14="http://schemas.microsoft.com/office/powerpoint/2010/main" val="557410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12031"/>
            <a:ext cx="10058400" cy="1371600"/>
          </a:xfrm>
        </p:spPr>
        <p:txBody>
          <a:bodyPr/>
          <a:lstStyle/>
          <a:p>
            <a:pPr algn="ctr"/>
            <a:r>
              <a:rPr lang="ms-MY" dirty="0"/>
              <a:t>PELAKSANAAN BAN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13289"/>
            <a:ext cx="10058400" cy="3931920"/>
          </a:xfrm>
        </p:spPr>
        <p:txBody>
          <a:bodyPr>
            <a:normAutofit/>
          </a:bodyPr>
          <a:lstStyle/>
          <a:p>
            <a:r>
              <a:rPr lang="ms-MY" sz="2600" dirty="0"/>
              <a:t>Bermula 2021, Biasiswa Rendah Negeri akan dikenali sebagai </a:t>
            </a:r>
            <a:r>
              <a:rPr lang="ms-MY" sz="2600" b="1" dirty="0"/>
              <a:t>Biasiswa Anak Negeri</a:t>
            </a:r>
            <a:r>
              <a:rPr lang="ms-MY" sz="2600" dirty="0"/>
              <a:t>.</a:t>
            </a:r>
          </a:p>
          <a:p>
            <a:r>
              <a:rPr lang="ms-MY" sz="2600" dirty="0"/>
              <a:t>Tiada lagi BRN Tertanggung / Penerima Tertanggung.</a:t>
            </a:r>
          </a:p>
          <a:p>
            <a:r>
              <a:rPr lang="ms-MY" sz="2600" dirty="0"/>
              <a:t>Permohonan baharu akan dibuka setiap tahun</a:t>
            </a:r>
          </a:p>
          <a:p>
            <a:r>
              <a:rPr lang="ms-MY" sz="2600" dirty="0"/>
              <a:t>Garis </a:t>
            </a:r>
            <a:r>
              <a:rPr lang="ms-MY" sz="2600"/>
              <a:t>Panduan baharu </a:t>
            </a:r>
            <a:r>
              <a:rPr lang="ms-MY" sz="2600" dirty="0"/>
              <a:t>akan dikeluarkan</a:t>
            </a:r>
          </a:p>
          <a:p>
            <a:pPr marL="274320" lvl="1" indent="0">
              <a:buNone/>
            </a:pPr>
            <a:endParaRPr lang="ms-MY" dirty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3591126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s-MY" dirty="0"/>
              <a:t>SYARAT KELAYAKAN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ms-MY" sz="2600" dirty="0"/>
              <a:t>Murid Tingkatan 1 hingga 5 yang bersekolah di sekolah menengah Negeri Sembilan.(</a:t>
            </a:r>
            <a:r>
              <a:rPr lang="ms-MY" sz="2600"/>
              <a:t>kecuali SBP)</a:t>
            </a:r>
            <a:endParaRPr lang="ms-MY" sz="2600" dirty="0"/>
          </a:p>
          <a:p>
            <a:pPr lvl="1"/>
            <a:r>
              <a:rPr lang="ms-MY" sz="2600" dirty="0"/>
              <a:t>Murid dari keluarga berpendapatan isi rumah RM1500 dan ke bawah.</a:t>
            </a:r>
          </a:p>
          <a:p>
            <a:pPr lvl="1"/>
            <a:r>
              <a:rPr lang="ms-MY" sz="2600" dirty="0"/>
              <a:t>Pemohon tidak boleh menerima sebarang biasiswa atau bantuan berbentuk bulanan dari agensi kerajaan atau bukan kerajaan.</a:t>
            </a:r>
          </a:p>
          <a:p>
            <a:pPr marL="274320" lvl="1" indent="0">
              <a:buNone/>
            </a:pPr>
            <a:endParaRPr lang="ms-MY" dirty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984300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s-MY" dirty="0"/>
              <a:t>PEMBAYARAN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s-MY" sz="2400" dirty="0"/>
              <a:t>Penerima yang  berjaya akan menerima sumbangan sebanyak RM600 untuk tempoh 12 bulan (RM50 sebulan)</a:t>
            </a:r>
          </a:p>
          <a:p>
            <a:r>
              <a:rPr lang="ms-MY" sz="2400" dirty="0"/>
              <a:t>Bayaran akan dibuat melalui Pusat Khidmat DUN.</a:t>
            </a:r>
          </a:p>
          <a:p>
            <a:r>
              <a:rPr lang="ms-MY" sz="2400" dirty="0"/>
              <a:t>Jumlah penerima  seramai 1,333 orang dengan peruntukan sebanyak RM800,000</a:t>
            </a:r>
          </a:p>
        </p:txBody>
      </p:sp>
    </p:spTree>
    <p:extLst>
      <p:ext uri="{BB962C8B-B14F-4D97-AF65-F5344CB8AC3E}">
        <p14:creationId xmlns:p14="http://schemas.microsoft.com/office/powerpoint/2010/main" val="524508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 sz="6000" b="1" dirty="0"/>
              <a:t>Bantuan anak sekolah</a:t>
            </a:r>
            <a:br>
              <a:rPr lang="ms-MY" sz="6000" b="1" dirty="0"/>
            </a:br>
            <a:r>
              <a:rPr lang="ms-MY" sz="6000" b="1" dirty="0"/>
              <a:t>(bas n9)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34934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s-MY" dirty="0"/>
              <a:t>SYARAT KELAYAKAN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ms-MY" sz="2000" dirty="0"/>
          </a:p>
          <a:p>
            <a:r>
              <a:rPr lang="ms-MY" sz="2400" dirty="0"/>
              <a:t>Pelajar Tahun 1 hingga Tingkatan 3</a:t>
            </a:r>
          </a:p>
          <a:p>
            <a:r>
              <a:rPr lang="ms-MY" sz="2400" dirty="0"/>
              <a:t>Pelajar dari keluarga e-Kasih dan dari keluarga berpendapatan   RM1500  ke  bawah</a:t>
            </a:r>
          </a:p>
          <a:p>
            <a:r>
              <a:rPr lang="ms-MY" sz="2400" dirty="0"/>
              <a:t>Pemohon tidak boleh menerima biasiswa atau bantuan lain daripada agensi 	    kerajaan atau bukan kerajaan.</a:t>
            </a:r>
          </a:p>
          <a:p>
            <a:pPr marL="0" indent="0">
              <a:buNone/>
            </a:pPr>
            <a:endParaRPr lang="ms-MY" sz="2400" dirty="0"/>
          </a:p>
        </p:txBody>
      </p:sp>
    </p:spTree>
    <p:extLst>
      <p:ext uri="{BB962C8B-B14F-4D97-AF65-F5344CB8AC3E}">
        <p14:creationId xmlns:p14="http://schemas.microsoft.com/office/powerpoint/2010/main" val="933511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s-MY" dirty="0"/>
              <a:t>PEMBAYARAN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s-MY" sz="2400" dirty="0"/>
              <a:t>Peruntukan sebanyak RM1.3 juta</a:t>
            </a:r>
          </a:p>
          <a:p>
            <a:r>
              <a:rPr lang="ms-MY" sz="2400" dirty="0"/>
              <a:t>Melibatkan seramai 2,363 penerima</a:t>
            </a:r>
          </a:p>
          <a:p>
            <a:r>
              <a:rPr lang="ms-MY" sz="2400" dirty="0"/>
              <a:t>Pembayaran sebanyak RM550 (RM50 selama 11 bulan)  bagi setiap murid</a:t>
            </a:r>
          </a:p>
          <a:p>
            <a:r>
              <a:rPr lang="ms-MY" sz="2400" dirty="0"/>
              <a:t>Bayaran akan dibuat kepada pelajar melalui Pusat Khidmat DUN</a:t>
            </a:r>
          </a:p>
          <a:p>
            <a:endParaRPr lang="ms-MY" sz="2400" dirty="0"/>
          </a:p>
        </p:txBody>
      </p:sp>
    </p:spTree>
    <p:extLst>
      <p:ext uri="{BB962C8B-B14F-4D97-AF65-F5344CB8AC3E}">
        <p14:creationId xmlns:p14="http://schemas.microsoft.com/office/powerpoint/2010/main" val="3529828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4080</TotalTime>
  <Words>864</Words>
  <Application>Microsoft Office PowerPoint</Application>
  <PresentationFormat>Custom</PresentationFormat>
  <Paragraphs>131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Savon</vt:lpstr>
      <vt:lpstr>PowerPoint Presentation</vt:lpstr>
      <vt:lpstr>BIASISWA KECIL PERSEKUTUAN  (BKP)</vt:lpstr>
      <vt:lpstr>KRITERIA PEMILIHAN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Tarikh penting /tindakan sekolah</vt:lpstr>
      <vt:lpstr>PERMOHONAN TINGKATAN 6 ATAS</vt:lpstr>
      <vt:lpstr>KOLEJ VOKASIONAL</vt:lpstr>
      <vt:lpstr>MANUAL PROSEDUR KERJA BKP 2017</vt:lpstr>
      <vt:lpstr>TATACARA PEMBAYARAN</vt:lpstr>
      <vt:lpstr>SURAT TAWARAN DAN AKU JANJI</vt:lpstr>
      <vt:lpstr>TATACARA PENGGUNAAN WANG BKP</vt:lpstr>
      <vt:lpstr>PowerPoint Presentation</vt:lpstr>
      <vt:lpstr>PENARIKAN SEMULA BKP</vt:lpstr>
      <vt:lpstr>PowerPoint Presentation</vt:lpstr>
      <vt:lpstr>BIASISWA ANAK  NEGERI  (BAN) </vt:lpstr>
      <vt:lpstr>PELAKSANAAN BAN 2021</vt:lpstr>
      <vt:lpstr>SYARAT KELAYAKAN</vt:lpstr>
      <vt:lpstr>PEMBAYARAN</vt:lpstr>
      <vt:lpstr>Bantuan anak sekolah (bas n9)</vt:lpstr>
      <vt:lpstr>SYARAT KELAYAKAN</vt:lpstr>
      <vt:lpstr>PEMBAYARAN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taklimat biasiawa</dc:title>
  <dc:creator>USER</dc:creator>
  <cp:lastModifiedBy>user</cp:lastModifiedBy>
  <cp:revision>125</cp:revision>
  <dcterms:created xsi:type="dcterms:W3CDTF">2020-02-25T08:42:40Z</dcterms:created>
  <dcterms:modified xsi:type="dcterms:W3CDTF">2021-02-05T06:12:38Z</dcterms:modified>
</cp:coreProperties>
</file>