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7" r:id="rId9"/>
    <p:sldId id="268" r:id="rId10"/>
    <p:sldId id="272" r:id="rId11"/>
    <p:sldId id="273" r:id="rId12"/>
    <p:sldId id="269" r:id="rId13"/>
    <p:sldId id="270" r:id="rId14"/>
    <p:sldId id="265" r:id="rId15"/>
    <p:sldId id="271" r:id="rId16"/>
    <p:sldId id="275" r:id="rId17"/>
    <p:sldId id="266" r:id="rId18"/>
    <p:sldId id="276" r:id="rId19"/>
    <p:sldId id="278" r:id="rId20"/>
  </p:sldIdLst>
  <p:sldSz cx="9144000" cy="6858000" type="screen4x3"/>
  <p:notesSz cx="6858000" cy="91440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08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ms-MY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1B5C005-D93D-4B0D-9867-AE6913D6926F}" type="datetimeFigureOut">
              <a:rPr lang="ms-MY" smtClean="0"/>
              <a:pPr/>
              <a:t>08/04/2019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ms-MY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94C35DA-2EFF-4B55-B623-90CCCE58B0FC}" type="slidenum">
              <a:rPr lang="ms-MY" smtClean="0"/>
              <a:pPr/>
              <a:t>‹#›</a:t>
            </a:fld>
            <a:endParaRPr lang="ms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jamal@ppdjempoljelebu.net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7864" y="476672"/>
            <a:ext cx="5105400" cy="2868168"/>
          </a:xfrm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Pendidikan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pencegahan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dadah</a:t>
            </a:r>
            <a:r>
              <a:rPr lang="en-US" dirty="0" smtClean="0">
                <a:solidFill>
                  <a:srgbClr val="FFFF00"/>
                </a:solidFill>
              </a:rPr>
              <a:t> ( </a:t>
            </a:r>
            <a:r>
              <a:rPr lang="en-US" dirty="0" err="1" smtClean="0">
                <a:solidFill>
                  <a:srgbClr val="FFFF00"/>
                </a:solidFill>
              </a:rPr>
              <a:t>ppda</a:t>
            </a:r>
            <a:r>
              <a:rPr lang="en-US" dirty="0" smtClean="0">
                <a:solidFill>
                  <a:srgbClr val="FFFF00"/>
                </a:solidFill>
              </a:rPr>
              <a:t> )</a:t>
            </a:r>
            <a:endParaRPr lang="ms-MY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7864" y="4221088"/>
            <a:ext cx="5114778" cy="2232248"/>
          </a:xfrm>
          <a:scene3d>
            <a:camera prst="obliqueTopLeft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1600" i="1" dirty="0" err="1" smtClean="0">
                <a:solidFill>
                  <a:schemeClr val="tx1"/>
                </a:solidFill>
              </a:rPr>
              <a:t>Disediakan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r>
              <a:rPr lang="en-US" sz="1600" i="1" dirty="0" err="1" smtClean="0">
                <a:solidFill>
                  <a:schemeClr val="tx1"/>
                </a:solidFill>
              </a:rPr>
              <a:t>oleh</a:t>
            </a:r>
            <a:r>
              <a:rPr lang="en-US" sz="1600" i="1" dirty="0" smtClean="0">
                <a:solidFill>
                  <a:schemeClr val="tx1"/>
                </a:solidFill>
              </a:rPr>
              <a:t>;</a:t>
            </a:r>
          </a:p>
          <a:p>
            <a:endParaRPr lang="en-US" sz="1600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en-US" sz="1600" i="1" dirty="0" smtClean="0">
                <a:solidFill>
                  <a:srgbClr val="FFC000"/>
                </a:solidFill>
              </a:rPr>
              <a:t>Jamal </a:t>
            </a:r>
            <a:r>
              <a:rPr lang="en-US" sz="1600" i="1" dirty="0" err="1" smtClean="0">
                <a:solidFill>
                  <a:srgbClr val="FFC000"/>
                </a:solidFill>
              </a:rPr>
              <a:t>Abd</a:t>
            </a:r>
            <a:r>
              <a:rPr lang="en-US" sz="1600" i="1" dirty="0" smtClean="0">
                <a:solidFill>
                  <a:srgbClr val="FFC000"/>
                </a:solidFill>
              </a:rPr>
              <a:t> </a:t>
            </a:r>
            <a:r>
              <a:rPr lang="en-US" sz="1600" i="1" dirty="0" err="1" smtClean="0">
                <a:solidFill>
                  <a:srgbClr val="FFC000"/>
                </a:solidFill>
              </a:rPr>
              <a:t>Nasir</a:t>
            </a:r>
            <a:r>
              <a:rPr lang="en-US" sz="1600" i="1" dirty="0" smtClean="0">
                <a:solidFill>
                  <a:srgbClr val="FFC000"/>
                </a:solidFill>
              </a:rPr>
              <a:t> Bin Kamal</a:t>
            </a:r>
          </a:p>
          <a:p>
            <a:r>
              <a:rPr lang="en-US" sz="1600" i="1" dirty="0" smtClean="0">
                <a:solidFill>
                  <a:srgbClr val="FFC000"/>
                </a:solidFill>
              </a:rPr>
              <a:t>Unit </a:t>
            </a:r>
            <a:r>
              <a:rPr lang="en-US" sz="1600" i="1" dirty="0" err="1" smtClean="0">
                <a:solidFill>
                  <a:srgbClr val="FFC000"/>
                </a:solidFill>
              </a:rPr>
              <a:t>Pendidikan</a:t>
            </a:r>
            <a:r>
              <a:rPr lang="en-US" sz="1600" i="1" dirty="0" smtClean="0">
                <a:solidFill>
                  <a:srgbClr val="FFC000"/>
                </a:solidFill>
              </a:rPr>
              <a:t> </a:t>
            </a:r>
            <a:r>
              <a:rPr lang="en-US" sz="1600" i="1" dirty="0" err="1" smtClean="0">
                <a:solidFill>
                  <a:srgbClr val="FFC000"/>
                </a:solidFill>
              </a:rPr>
              <a:t>Pencegahan</a:t>
            </a:r>
            <a:r>
              <a:rPr lang="en-US" sz="1600" i="1" dirty="0" smtClean="0">
                <a:solidFill>
                  <a:srgbClr val="FFC000"/>
                </a:solidFill>
              </a:rPr>
              <a:t> </a:t>
            </a:r>
            <a:r>
              <a:rPr lang="en-US" sz="1600" i="1" dirty="0" err="1" smtClean="0">
                <a:solidFill>
                  <a:srgbClr val="FFC000"/>
                </a:solidFill>
              </a:rPr>
              <a:t>Dadah</a:t>
            </a:r>
            <a:endParaRPr lang="en-US" sz="1600" i="1" dirty="0" smtClean="0">
              <a:solidFill>
                <a:srgbClr val="FFC000"/>
              </a:solidFill>
            </a:endParaRPr>
          </a:p>
          <a:p>
            <a:r>
              <a:rPr lang="en-US" sz="1600" i="1" dirty="0" err="1" smtClean="0">
                <a:solidFill>
                  <a:srgbClr val="FFC000"/>
                </a:solidFill>
              </a:rPr>
              <a:t>Pejabat</a:t>
            </a:r>
            <a:r>
              <a:rPr lang="en-US" sz="1600" i="1" dirty="0" smtClean="0">
                <a:solidFill>
                  <a:srgbClr val="FFC000"/>
                </a:solidFill>
              </a:rPr>
              <a:t> </a:t>
            </a:r>
            <a:r>
              <a:rPr lang="en-US" sz="1600" i="1" dirty="0" err="1" smtClean="0">
                <a:solidFill>
                  <a:srgbClr val="FFC000"/>
                </a:solidFill>
              </a:rPr>
              <a:t>Pendidikan</a:t>
            </a:r>
            <a:r>
              <a:rPr lang="en-US" sz="1600" i="1" dirty="0" smtClean="0">
                <a:solidFill>
                  <a:srgbClr val="FFC000"/>
                </a:solidFill>
              </a:rPr>
              <a:t> Daerah </a:t>
            </a:r>
            <a:r>
              <a:rPr lang="en-US" sz="1600" i="1" dirty="0" err="1" smtClean="0">
                <a:solidFill>
                  <a:srgbClr val="FFC000"/>
                </a:solidFill>
              </a:rPr>
              <a:t>Jempol</a:t>
            </a:r>
            <a:r>
              <a:rPr lang="en-US" sz="1600" i="1" dirty="0" smtClean="0">
                <a:solidFill>
                  <a:srgbClr val="FFC000"/>
                </a:solidFill>
              </a:rPr>
              <a:t> &amp; </a:t>
            </a:r>
            <a:r>
              <a:rPr lang="en-US" sz="1600" i="1" dirty="0" err="1" smtClean="0">
                <a:solidFill>
                  <a:srgbClr val="FFC000"/>
                </a:solidFill>
              </a:rPr>
              <a:t>Jelebu</a:t>
            </a:r>
            <a:r>
              <a:rPr lang="en-US" sz="1600" i="1" dirty="0" smtClean="0">
                <a:solidFill>
                  <a:srgbClr val="FFC000"/>
                </a:solidFill>
              </a:rPr>
              <a:t>.</a:t>
            </a:r>
          </a:p>
          <a:p>
            <a:r>
              <a:rPr lang="en-US" sz="1600" i="1" dirty="0" smtClean="0">
                <a:solidFill>
                  <a:srgbClr val="FFC000"/>
                </a:solidFill>
              </a:rPr>
              <a:t>( </a:t>
            </a:r>
            <a:r>
              <a:rPr lang="en-US" sz="1600" i="1" dirty="0" err="1" smtClean="0">
                <a:solidFill>
                  <a:srgbClr val="FFC000"/>
                </a:solidFill>
              </a:rPr>
              <a:t>Hp</a:t>
            </a:r>
            <a:r>
              <a:rPr lang="en-US" sz="1600" i="1" dirty="0" smtClean="0">
                <a:solidFill>
                  <a:srgbClr val="FFC000"/>
                </a:solidFill>
              </a:rPr>
              <a:t>: 012-2737561 </a:t>
            </a:r>
            <a:r>
              <a:rPr lang="en-US" sz="1600" i="1" dirty="0" err="1" smtClean="0">
                <a:solidFill>
                  <a:srgbClr val="FFC000"/>
                </a:solidFill>
              </a:rPr>
              <a:t>atau</a:t>
            </a:r>
            <a:r>
              <a:rPr lang="en-US" sz="1600" i="1" dirty="0" smtClean="0">
                <a:solidFill>
                  <a:srgbClr val="FFC000"/>
                </a:solidFill>
              </a:rPr>
              <a:t> </a:t>
            </a:r>
            <a:r>
              <a:rPr lang="en-US" sz="1600" i="1" dirty="0" err="1" smtClean="0">
                <a:solidFill>
                  <a:srgbClr val="FFC000"/>
                </a:solidFill>
              </a:rPr>
              <a:t>Pej</a:t>
            </a:r>
            <a:r>
              <a:rPr lang="en-US" sz="1600" i="1" dirty="0" smtClean="0">
                <a:solidFill>
                  <a:srgbClr val="FFC000"/>
                </a:solidFill>
              </a:rPr>
              <a:t>: 06-4583210 , </a:t>
            </a:r>
          </a:p>
          <a:p>
            <a:r>
              <a:rPr lang="en-US" sz="1600" i="1" dirty="0" smtClean="0">
                <a:solidFill>
                  <a:srgbClr val="FFC000"/>
                </a:solidFill>
              </a:rPr>
              <a:t>Fax: 06-4583262 )</a:t>
            </a:r>
          </a:p>
          <a:p>
            <a:endParaRPr lang="ms-MY" sz="1600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5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PENGURUSAN PENDIDIKAN PENCEGAHAN DADAH ( </a:t>
            </a:r>
            <a:r>
              <a:rPr lang="en-US" sz="3200" dirty="0" err="1" smtClean="0">
                <a:solidFill>
                  <a:srgbClr val="00B0F0"/>
                </a:solidFill>
              </a:rPr>
              <a:t>ppda</a:t>
            </a:r>
            <a:r>
              <a:rPr lang="en-US" sz="3200" dirty="0" smtClean="0">
                <a:solidFill>
                  <a:srgbClr val="00B0F0"/>
                </a:solidFill>
              </a:rPr>
              <a:t> )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ms-MY" dirty="0" smtClean="0"/>
              <a:t>         </a:t>
            </a:r>
            <a:r>
              <a:rPr lang="ms-MY" dirty="0" smtClean="0">
                <a:latin typeface="Arial Narrow" pitchFamily="34" charset="0"/>
              </a:rPr>
              <a:t>Dalam </a:t>
            </a:r>
            <a:r>
              <a:rPr lang="ms-MY" dirty="0">
                <a:latin typeface="Arial Narrow" pitchFamily="34" charset="0"/>
              </a:rPr>
              <a:t>memastikan program PPDa berjalan dengan mantap, pihak sekolah haruslah memastikan pengurusan PPDa berfungsi di sekolah masing-masing. Pengurusan yang berkualiti akan membantu perlaksanaan Program PPDa diterima oleh keseluruhan komuniti sekolah. Ia juga akan memberi kesan kepada diri pelajar agar tidak mudah terjebak dalam penagihan rokok dan dadah </a:t>
            </a:r>
            <a:r>
              <a:rPr lang="ms-MY" dirty="0" smtClean="0">
                <a:latin typeface="Arial Narrow" pitchFamily="34" charset="0"/>
              </a:rPr>
              <a:t>di peringkat </a:t>
            </a:r>
            <a:r>
              <a:rPr lang="ms-MY" dirty="0">
                <a:latin typeface="Arial Narrow" pitchFamily="34" charset="0"/>
              </a:rPr>
              <a:t>awal lagi.</a:t>
            </a:r>
          </a:p>
          <a:p>
            <a:r>
              <a:rPr lang="ms-MY" dirty="0"/>
              <a:t>	</a:t>
            </a:r>
            <a:r>
              <a:rPr lang="ms-MY" dirty="0">
                <a:latin typeface="Arial Narrow" pitchFamily="34" charset="0"/>
              </a:rPr>
              <a:t>Program PPDa yang diadakan adalah bagi mencegah beberapa perkara yang menjadi gerak kerja PPDa iaitu;</a:t>
            </a:r>
          </a:p>
          <a:p>
            <a:endParaRPr lang="ms-MY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ms-MY" dirty="0" smtClean="0">
                <a:latin typeface="Arial Narrow" pitchFamily="34" charset="0"/>
              </a:rPr>
              <a:t>	a</a:t>
            </a:r>
            <a:r>
              <a:rPr lang="ms-MY" dirty="0">
                <a:latin typeface="Arial Narrow" pitchFamily="34" charset="0"/>
              </a:rPr>
              <a:t>) </a:t>
            </a:r>
            <a:r>
              <a:rPr lang="ms-MY" dirty="0" smtClean="0">
                <a:latin typeface="Arial Narrow" pitchFamily="34" charset="0"/>
              </a:rPr>
              <a:t>Pencegahan </a:t>
            </a:r>
            <a:r>
              <a:rPr lang="ms-MY" dirty="0">
                <a:latin typeface="Arial Narrow" pitchFamily="34" charset="0"/>
              </a:rPr>
              <a:t>Rokok</a:t>
            </a:r>
          </a:p>
          <a:p>
            <a:pPr marL="0" indent="0">
              <a:buNone/>
            </a:pPr>
            <a:r>
              <a:rPr lang="ms-MY" dirty="0" smtClean="0">
                <a:latin typeface="Arial Narrow" pitchFamily="34" charset="0"/>
              </a:rPr>
              <a:t>	b</a:t>
            </a:r>
            <a:r>
              <a:rPr lang="ms-MY" dirty="0">
                <a:latin typeface="Arial Narrow" pitchFamily="34" charset="0"/>
              </a:rPr>
              <a:t>) </a:t>
            </a:r>
            <a:r>
              <a:rPr lang="ms-MY" dirty="0" smtClean="0">
                <a:latin typeface="Arial Narrow" pitchFamily="34" charset="0"/>
              </a:rPr>
              <a:t>Pencegahan </a:t>
            </a:r>
            <a:r>
              <a:rPr lang="ms-MY" dirty="0">
                <a:latin typeface="Arial Narrow" pitchFamily="34" charset="0"/>
              </a:rPr>
              <a:t>Inhalan</a:t>
            </a:r>
          </a:p>
          <a:p>
            <a:pPr marL="0" indent="0">
              <a:buNone/>
            </a:pPr>
            <a:r>
              <a:rPr lang="ms-MY" dirty="0" smtClean="0">
                <a:latin typeface="Arial Narrow" pitchFamily="34" charset="0"/>
              </a:rPr>
              <a:t>	c</a:t>
            </a:r>
            <a:r>
              <a:rPr lang="ms-MY" dirty="0">
                <a:latin typeface="Arial Narrow" pitchFamily="34" charset="0"/>
              </a:rPr>
              <a:t>) </a:t>
            </a:r>
            <a:r>
              <a:rPr lang="ms-MY" dirty="0" smtClean="0">
                <a:latin typeface="Arial Narrow" pitchFamily="34" charset="0"/>
              </a:rPr>
              <a:t>Pencegahan Alkohol / Arak</a:t>
            </a:r>
            <a:endParaRPr lang="ms-MY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ms-MY" dirty="0" smtClean="0">
                <a:latin typeface="Arial Narrow" pitchFamily="34" charset="0"/>
              </a:rPr>
              <a:t>	d) </a:t>
            </a:r>
            <a:r>
              <a:rPr lang="ms-MY" dirty="0">
                <a:latin typeface="Arial Narrow" pitchFamily="34" charset="0"/>
              </a:rPr>
              <a:t>Pencegahan Dadah</a:t>
            </a:r>
          </a:p>
          <a:p>
            <a:pPr marL="0" indent="0">
              <a:buNone/>
            </a:pPr>
            <a:r>
              <a:rPr lang="ms-MY" dirty="0" smtClean="0">
                <a:latin typeface="Arial Narrow" pitchFamily="34" charset="0"/>
              </a:rPr>
              <a:t>	e)</a:t>
            </a:r>
            <a:r>
              <a:rPr lang="ms-MY" dirty="0">
                <a:latin typeface="Arial Narrow" pitchFamily="34" charset="0"/>
              </a:rPr>
              <a:t> </a:t>
            </a:r>
            <a:r>
              <a:rPr lang="ms-MY" dirty="0" smtClean="0">
                <a:latin typeface="Arial Narrow" pitchFamily="34" charset="0"/>
              </a:rPr>
              <a:t>Pencegahan </a:t>
            </a:r>
            <a:r>
              <a:rPr lang="ms-MY" dirty="0">
                <a:latin typeface="Arial Narrow" pitchFamily="34" charset="0"/>
              </a:rPr>
              <a:t>Seks </a:t>
            </a:r>
            <a:r>
              <a:rPr lang="ms-MY" dirty="0" smtClean="0">
                <a:latin typeface="Arial Narrow" pitchFamily="34" charset="0"/>
              </a:rPr>
              <a:t>Bebas / Zina</a:t>
            </a:r>
            <a:endParaRPr lang="ms-MY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5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7167740" cy="148879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ms-MY" b="1" dirty="0" smtClean="0">
                <a:solidFill>
                  <a:srgbClr val="00B0F0"/>
                </a:solidFill>
              </a:rPr>
              <a:t/>
            </a:r>
            <a:br>
              <a:rPr lang="ms-MY" b="1" dirty="0" smtClean="0">
                <a:solidFill>
                  <a:srgbClr val="00B0F0"/>
                </a:solidFill>
              </a:rPr>
            </a:br>
            <a:r>
              <a:rPr lang="ms-MY" dirty="0">
                <a:solidFill>
                  <a:srgbClr val="00B0F0"/>
                </a:solidFill>
              </a:rPr>
              <a:t/>
            </a:r>
            <a:br>
              <a:rPr lang="ms-MY" dirty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>
                <a:solidFill>
                  <a:srgbClr val="00B0F0"/>
                </a:solidFill>
              </a:rPr>
              <a:t/>
            </a:r>
            <a:br>
              <a:rPr lang="ms-MY" dirty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>
                <a:solidFill>
                  <a:srgbClr val="00B0F0"/>
                </a:solidFill>
              </a:rPr>
              <a:t/>
            </a:r>
            <a:br>
              <a:rPr lang="ms-MY" dirty="0">
                <a:solidFill>
                  <a:srgbClr val="00B0F0"/>
                </a:solidFill>
              </a:rPr>
            </a:br>
            <a:r>
              <a:rPr lang="ms-MY" dirty="0" smtClean="0">
                <a:solidFill>
                  <a:srgbClr val="00B0F0"/>
                </a:solidFill>
              </a:rPr>
              <a:t/>
            </a:r>
            <a:br>
              <a:rPr lang="ms-MY" dirty="0" smtClean="0">
                <a:solidFill>
                  <a:srgbClr val="00B0F0"/>
                </a:solidFill>
              </a:rPr>
            </a:br>
            <a:r>
              <a:rPr lang="ms-MY" dirty="0">
                <a:solidFill>
                  <a:srgbClr val="00B0F0"/>
                </a:solidFill>
              </a:rPr>
              <a:t/>
            </a:r>
            <a:br>
              <a:rPr lang="ms-MY" dirty="0">
                <a:solidFill>
                  <a:srgbClr val="00B0F0"/>
                </a:solidFill>
              </a:rPr>
            </a:br>
            <a:r>
              <a:rPr lang="ms-MY" sz="3600" b="1" dirty="0" smtClean="0">
                <a:solidFill>
                  <a:srgbClr val="00B0F0"/>
                </a:solidFill>
              </a:rPr>
              <a:t>1</a:t>
            </a:r>
            <a:r>
              <a:rPr lang="ms-MY" sz="3600" b="1" dirty="0">
                <a:solidFill>
                  <a:srgbClr val="00B0F0"/>
                </a:solidFill>
              </a:rPr>
              <a:t>. </a:t>
            </a:r>
            <a:r>
              <a:rPr lang="ms-MY" sz="3600" b="1" dirty="0" smtClean="0">
                <a:solidFill>
                  <a:srgbClr val="00B0F0"/>
                </a:solidFill>
              </a:rPr>
              <a:t>DOKUMEN </a:t>
            </a:r>
            <a:r>
              <a:rPr lang="ms-MY" sz="3600" b="1" dirty="0">
                <a:solidFill>
                  <a:srgbClr val="00B0F0"/>
                </a:solidFill>
              </a:rPr>
              <a:t>PPDa </a:t>
            </a:r>
            <a:r>
              <a:rPr lang="ms-MY" sz="3600" b="1" dirty="0" smtClean="0">
                <a:solidFill>
                  <a:srgbClr val="00B0F0"/>
                </a:solidFill>
              </a:rPr>
              <a:t/>
            </a:r>
            <a:br>
              <a:rPr lang="ms-MY" sz="3600" b="1" dirty="0" smtClean="0">
                <a:solidFill>
                  <a:srgbClr val="00B0F0"/>
                </a:solidFill>
              </a:rPr>
            </a:br>
            <a:r>
              <a:rPr lang="ms-MY" sz="3600" dirty="0">
                <a:solidFill>
                  <a:srgbClr val="00B0F0"/>
                </a:solidFill>
              </a:rPr>
              <a:t> </a:t>
            </a:r>
            <a:r>
              <a:rPr lang="ms-MY" sz="3600" dirty="0" smtClean="0">
                <a:solidFill>
                  <a:srgbClr val="00B0F0"/>
                </a:solidFill>
              </a:rPr>
              <a:t>   </a:t>
            </a:r>
            <a:r>
              <a:rPr lang="ms-MY" sz="3600" b="1" dirty="0" smtClean="0">
                <a:solidFill>
                  <a:srgbClr val="00B0F0"/>
                </a:solidFill>
              </a:rPr>
              <a:t>( DOKUMEN Induk )</a:t>
            </a:r>
            <a:r>
              <a:rPr lang="ms-MY" sz="3600" dirty="0">
                <a:solidFill>
                  <a:srgbClr val="00B0F0"/>
                </a:solidFill>
              </a:rPr>
              <a:t/>
            </a:r>
            <a:br>
              <a:rPr lang="ms-MY" sz="3600" dirty="0">
                <a:solidFill>
                  <a:srgbClr val="00B0F0"/>
                </a:solidFill>
              </a:rPr>
            </a:br>
            <a:endParaRPr lang="ms-MY" sz="3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04864"/>
            <a:ext cx="7467600" cy="39604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ms-MY" dirty="0"/>
              <a:t> </a:t>
            </a:r>
            <a:r>
              <a:rPr lang="ms-MY" dirty="0" smtClean="0"/>
              <a:t>  </a:t>
            </a:r>
            <a:r>
              <a:rPr lang="ms-MY" sz="3300" dirty="0" smtClean="0">
                <a:latin typeface="Arial Narrow" pitchFamily="34" charset="0"/>
              </a:rPr>
              <a:t>a</a:t>
            </a:r>
            <a:r>
              <a:rPr lang="ms-MY" sz="3300" dirty="0">
                <a:latin typeface="Arial Narrow" pitchFamily="34" charset="0"/>
              </a:rPr>
              <a:t>. </a:t>
            </a:r>
            <a:r>
              <a:rPr lang="ms-MY" sz="3300" dirty="0" smtClean="0">
                <a:latin typeface="Arial Narrow" pitchFamily="34" charset="0"/>
              </a:rPr>
              <a:t>  Fail </a:t>
            </a:r>
            <a:r>
              <a:rPr lang="ms-MY" sz="3300" dirty="0">
                <a:latin typeface="Arial Narrow" pitchFamily="34" charset="0"/>
              </a:rPr>
              <a:t>putih yang didaftarkan melalui rekod </a:t>
            </a:r>
            <a:r>
              <a:rPr lang="ms-MY" sz="3300" dirty="0" smtClean="0">
                <a:latin typeface="Arial Narrow" pitchFamily="34" charset="0"/>
              </a:rPr>
              <a:t> fail</a:t>
            </a:r>
          </a:p>
          <a:p>
            <a:pPr marL="0" indent="0">
              <a:buNone/>
            </a:pPr>
            <a:r>
              <a:rPr lang="ms-MY" sz="3300" dirty="0">
                <a:latin typeface="Arial Narrow" pitchFamily="34" charset="0"/>
              </a:rPr>
              <a:t/>
            </a:r>
            <a:br>
              <a:rPr lang="ms-MY" sz="3300" dirty="0">
                <a:latin typeface="Arial Narrow" pitchFamily="34" charset="0"/>
              </a:rPr>
            </a:br>
            <a:r>
              <a:rPr lang="ms-MY" sz="3300" dirty="0" smtClean="0">
                <a:latin typeface="Arial Narrow" pitchFamily="34" charset="0"/>
              </a:rPr>
              <a:t>   b</a:t>
            </a:r>
            <a:r>
              <a:rPr lang="ms-MY" sz="3300" dirty="0">
                <a:latin typeface="Arial Narrow" pitchFamily="34" charset="0"/>
              </a:rPr>
              <a:t>. </a:t>
            </a:r>
            <a:r>
              <a:rPr lang="ms-MY" sz="3300" dirty="0" smtClean="0">
                <a:latin typeface="Arial Narrow" pitchFamily="34" charset="0"/>
              </a:rPr>
              <a:t> Terkandung </a:t>
            </a:r>
            <a:r>
              <a:rPr lang="ms-MY" sz="3300" dirty="0">
                <a:latin typeface="Arial Narrow" pitchFamily="34" charset="0"/>
              </a:rPr>
              <a:t>surat diterima dan surat keluar</a:t>
            </a:r>
            <a:r>
              <a:rPr lang="ms-MY" sz="3300" dirty="0" smtClean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r>
              <a:rPr lang="ms-MY" sz="3300" dirty="0">
                <a:latin typeface="Arial Narrow" pitchFamily="34" charset="0"/>
              </a:rPr>
              <a:t/>
            </a:r>
            <a:br>
              <a:rPr lang="ms-MY" sz="3300" dirty="0">
                <a:latin typeface="Arial Narrow" pitchFamily="34" charset="0"/>
              </a:rPr>
            </a:br>
            <a:r>
              <a:rPr lang="ms-MY" sz="3300" dirty="0" smtClean="0">
                <a:latin typeface="Arial Narrow" pitchFamily="34" charset="0"/>
              </a:rPr>
              <a:t>   c</a:t>
            </a:r>
            <a:r>
              <a:rPr lang="ms-MY" sz="3300" dirty="0">
                <a:latin typeface="Arial Narrow" pitchFamily="34" charset="0"/>
              </a:rPr>
              <a:t>. </a:t>
            </a:r>
            <a:r>
              <a:rPr lang="ms-MY" sz="3300" dirty="0" smtClean="0">
                <a:latin typeface="Arial Narrow" pitchFamily="34" charset="0"/>
              </a:rPr>
              <a:t>  Perlu </a:t>
            </a:r>
            <a:r>
              <a:rPr lang="ms-MY" sz="3300" dirty="0">
                <a:latin typeface="Arial Narrow" pitchFamily="34" charset="0"/>
              </a:rPr>
              <a:t>sentiasa direkod / semak / diminit</a:t>
            </a:r>
            <a:r>
              <a:rPr lang="ms-MY" sz="3300" dirty="0" smtClean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endParaRPr lang="ms-MY" sz="33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ms-MY" sz="3300" dirty="0" smtClean="0">
                <a:latin typeface="Arial Narrow" pitchFamily="34" charset="0"/>
              </a:rPr>
              <a:t>   d.   Nombor dokumen PPDa -</a:t>
            </a:r>
          </a:p>
          <a:p>
            <a:pPr marL="0" indent="0">
              <a:buNone/>
            </a:pPr>
            <a:r>
              <a:rPr lang="ms-MY" sz="3300" dirty="0" smtClean="0">
                <a:latin typeface="Arial Narrow" pitchFamily="34" charset="0"/>
              </a:rPr>
              <a:t>  </a:t>
            </a:r>
          </a:p>
          <a:p>
            <a:pPr marL="0" indent="0">
              <a:buNone/>
            </a:pPr>
            <a:r>
              <a:rPr lang="ms-MY" dirty="0">
                <a:solidFill>
                  <a:srgbClr val="00B0F0"/>
                </a:solidFill>
              </a:rPr>
              <a:t> </a:t>
            </a:r>
            <a:r>
              <a:rPr lang="ms-MY" dirty="0" smtClean="0">
                <a:solidFill>
                  <a:srgbClr val="00B0F0"/>
                </a:solidFill>
              </a:rPr>
              <a:t>                  </a:t>
            </a:r>
            <a:r>
              <a:rPr lang="ms-MY" sz="4000" dirty="0" smtClean="0">
                <a:solidFill>
                  <a:srgbClr val="00B0F0"/>
                </a:solidFill>
              </a:rPr>
              <a:t>PPDJJ.HEM.PPDa.600-8/6(   )</a:t>
            </a:r>
            <a:r>
              <a:rPr lang="ms-MY" sz="4000" dirty="0">
                <a:solidFill>
                  <a:srgbClr val="00B0F0"/>
                </a:solidFill>
              </a:rPr>
              <a:t/>
            </a:r>
            <a:br>
              <a:rPr lang="ms-MY" sz="4000" dirty="0">
                <a:solidFill>
                  <a:srgbClr val="00B0F0"/>
                </a:solidFill>
              </a:rPr>
            </a:br>
            <a:endParaRPr lang="ms-MY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467600" cy="12400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ms-MY" b="1" dirty="0" smtClean="0"/>
              <a:t/>
            </a:r>
            <a:br>
              <a:rPr lang="ms-MY" b="1" dirty="0" smtClean="0"/>
            </a:br>
            <a:r>
              <a:rPr lang="ms-MY" b="1" dirty="0"/>
              <a:t/>
            </a:r>
            <a:br>
              <a:rPr lang="ms-MY" b="1" dirty="0"/>
            </a:br>
            <a:r>
              <a:rPr lang="ms-MY" b="1" dirty="0" smtClean="0"/>
              <a:t/>
            </a:r>
            <a:br>
              <a:rPr lang="ms-MY" b="1" dirty="0" smtClean="0"/>
            </a:br>
            <a:r>
              <a:rPr lang="ms-MY" b="1" dirty="0"/>
              <a:t/>
            </a:r>
            <a:br>
              <a:rPr lang="ms-MY" b="1" dirty="0"/>
            </a:br>
            <a:r>
              <a:rPr lang="ms-MY" b="1" dirty="0" smtClean="0"/>
              <a:t/>
            </a:r>
            <a:br>
              <a:rPr lang="ms-MY" b="1" dirty="0" smtClean="0"/>
            </a:br>
            <a:r>
              <a:rPr lang="ms-MY" sz="3100" b="1" dirty="0" smtClean="0">
                <a:solidFill>
                  <a:srgbClr val="00B0F0"/>
                </a:solidFill>
              </a:rPr>
              <a:t>2</a:t>
            </a:r>
            <a:r>
              <a:rPr lang="ms-MY" sz="3100" b="1" dirty="0">
                <a:solidFill>
                  <a:srgbClr val="00B0F0"/>
                </a:solidFill>
              </a:rPr>
              <a:t>. </a:t>
            </a:r>
            <a:r>
              <a:rPr lang="ms-MY" sz="3100" b="1" dirty="0" smtClean="0">
                <a:solidFill>
                  <a:srgbClr val="00B0F0"/>
                </a:solidFill>
              </a:rPr>
              <a:t>DOKUMEN </a:t>
            </a:r>
            <a:r>
              <a:rPr lang="ms-MY" sz="3100" b="1" dirty="0">
                <a:solidFill>
                  <a:srgbClr val="00B0F0"/>
                </a:solidFill>
              </a:rPr>
              <a:t>Pengurusan PPDa </a:t>
            </a:r>
            <a:r>
              <a:rPr lang="ms-MY" sz="3100" b="1" dirty="0" smtClean="0">
                <a:solidFill>
                  <a:srgbClr val="00B0F0"/>
                </a:solidFill>
              </a:rPr>
              <a:t/>
            </a:r>
            <a:br>
              <a:rPr lang="ms-MY" sz="3100" b="1" dirty="0" smtClean="0">
                <a:solidFill>
                  <a:srgbClr val="00B0F0"/>
                </a:solidFill>
              </a:rPr>
            </a:br>
            <a:r>
              <a:rPr lang="ms-MY" sz="3100" b="1" dirty="0" smtClean="0">
                <a:solidFill>
                  <a:srgbClr val="00B0F0"/>
                </a:solidFill>
              </a:rPr>
              <a:t>    ( DOKUMEN</a:t>
            </a:r>
            <a:r>
              <a:rPr lang="ms-MY" sz="3100" b="1" i="1" dirty="0" smtClean="0">
                <a:solidFill>
                  <a:srgbClr val="00B0F0"/>
                </a:solidFill>
              </a:rPr>
              <a:t>  Sokongan </a:t>
            </a:r>
            <a:r>
              <a:rPr lang="ms-MY" sz="3100" b="1" dirty="0" smtClean="0">
                <a:solidFill>
                  <a:srgbClr val="00B0F0"/>
                </a:solidFill>
              </a:rPr>
              <a:t>)</a:t>
            </a:r>
            <a:r>
              <a:rPr lang="ms-MY" sz="3100" dirty="0">
                <a:solidFill>
                  <a:srgbClr val="00B0F0"/>
                </a:solidFill>
              </a:rPr>
              <a:t/>
            </a:r>
            <a:br>
              <a:rPr lang="ms-MY" sz="3100" dirty="0">
                <a:solidFill>
                  <a:srgbClr val="00B0F0"/>
                </a:solidFill>
              </a:rPr>
            </a:br>
            <a:endParaRPr lang="ms-MY" sz="31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6851104" cy="4915928"/>
          </a:xfrm>
        </p:spPr>
        <p:txBody>
          <a:bodyPr>
            <a:normAutofit fontScale="40000" lnSpcReduction="20000"/>
          </a:bodyPr>
          <a:lstStyle/>
          <a:p>
            <a:r>
              <a:rPr lang="ms-MY" sz="4000" dirty="0" smtClean="0">
                <a:latin typeface="Arial Narrow" pitchFamily="34" charset="0"/>
              </a:rPr>
              <a:t>Dokumen </a:t>
            </a:r>
            <a:r>
              <a:rPr lang="ms-MY" sz="4000" dirty="0">
                <a:latin typeface="Arial Narrow" pitchFamily="34" charset="0"/>
              </a:rPr>
              <a:t>ini amat penting bagi pengurusan dan pemantauan. Sekolah </a:t>
            </a:r>
            <a:r>
              <a:rPr lang="ms-MY" sz="4000" dirty="0" smtClean="0">
                <a:latin typeface="Arial Narrow" pitchFamily="34" charset="0"/>
              </a:rPr>
              <a:t>perlu </a:t>
            </a:r>
            <a:r>
              <a:rPr lang="ms-MY" sz="4000" dirty="0">
                <a:latin typeface="Arial Narrow" pitchFamily="34" charset="0"/>
              </a:rPr>
              <a:t>memastikan </a:t>
            </a:r>
            <a:r>
              <a:rPr lang="ms-MY" sz="4000" dirty="0" smtClean="0">
                <a:latin typeface="Arial Narrow" pitchFamily="34" charset="0"/>
              </a:rPr>
              <a:t>dokumen </a:t>
            </a:r>
            <a:r>
              <a:rPr lang="ms-MY" sz="4000" dirty="0">
                <a:latin typeface="Arial Narrow" pitchFamily="34" charset="0"/>
              </a:rPr>
              <a:t>ini diwujudkan dan aktif. Sila rujuk Buku </a:t>
            </a:r>
            <a:r>
              <a:rPr lang="ms-MY" sz="4000" dirty="0" smtClean="0">
                <a:latin typeface="Arial Narrow" pitchFamily="34" charset="0"/>
              </a:rPr>
              <a:t>Panduan </a:t>
            </a:r>
            <a:r>
              <a:rPr lang="ms-MY" sz="4000" dirty="0">
                <a:latin typeface="Arial Narrow" pitchFamily="34" charset="0"/>
              </a:rPr>
              <a:t>Perlaksanaan Pendidikan Pencegahan Dadah </a:t>
            </a:r>
            <a:r>
              <a:rPr lang="ms-MY" sz="4000" dirty="0" smtClean="0">
                <a:latin typeface="Arial Narrow" pitchFamily="34" charset="0"/>
              </a:rPr>
              <a:t>di Sekolah.</a:t>
            </a:r>
          </a:p>
          <a:p>
            <a:pPr marL="0" indent="0">
              <a:buNone/>
            </a:pPr>
            <a:endParaRPr lang="ms-MY" sz="2900" dirty="0" smtClean="0"/>
          </a:p>
          <a:p>
            <a:pPr marL="0" indent="0">
              <a:buNone/>
            </a:pPr>
            <a:r>
              <a:rPr lang="ms-MY" b="1" dirty="0" smtClean="0"/>
              <a:t> </a:t>
            </a:r>
            <a:r>
              <a:rPr lang="ms-MY" sz="2900" b="1" dirty="0" smtClean="0"/>
              <a:t>*    </a:t>
            </a:r>
            <a:r>
              <a:rPr lang="ms-MY" sz="2900" b="1" u="sng" dirty="0" smtClean="0"/>
              <a:t>DOKUMEN PENGURUSAN PPDa </a:t>
            </a:r>
            <a:r>
              <a:rPr lang="ms-MY" sz="2900" b="1" dirty="0" smtClean="0"/>
              <a:t>( Partition )</a:t>
            </a:r>
            <a:r>
              <a:rPr lang="ms-MY" sz="2900" b="1" u="sng" dirty="0" smtClean="0"/>
              <a:t> </a:t>
            </a:r>
            <a:r>
              <a:rPr lang="ms-MY" sz="2900" b="1" dirty="0" smtClean="0"/>
              <a:t>                          </a:t>
            </a:r>
            <a:r>
              <a:rPr lang="ms-MY" sz="2900" b="1" u="sng" dirty="0" smtClean="0"/>
              <a:t>KATEGORI</a:t>
            </a:r>
          </a:p>
          <a:p>
            <a:pPr marL="0" indent="0">
              <a:buNone/>
            </a:pPr>
            <a:endParaRPr lang="ms-MY" sz="2900" b="1" dirty="0" smtClean="0"/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1.     Muka </a:t>
            </a:r>
            <a:r>
              <a:rPr lang="ms-MY" sz="2900" b="1" dirty="0">
                <a:latin typeface="Arial Narrow" pitchFamily="34" charset="0"/>
              </a:rPr>
              <a:t>Depan	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2.     Isi Kandungan </a:t>
            </a:r>
            <a:r>
              <a:rPr lang="ms-MY" sz="2900" b="1" dirty="0">
                <a:latin typeface="Arial Narrow" pitchFamily="34" charset="0"/>
              </a:rPr>
              <a:t>	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3.     Jawatankuasa </a:t>
            </a:r>
            <a:r>
              <a:rPr lang="ms-MY" sz="2900" b="1" dirty="0">
                <a:latin typeface="Arial Narrow" pitchFamily="34" charset="0"/>
              </a:rPr>
              <a:t>PPDa	</a:t>
            </a:r>
            <a:r>
              <a:rPr lang="ms-MY" sz="2900" b="1" dirty="0" smtClean="0">
                <a:latin typeface="Arial Narrow" pitchFamily="34" charset="0"/>
              </a:rPr>
              <a:t>		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4.     Carta </a:t>
            </a:r>
            <a:r>
              <a:rPr lang="ms-MY" sz="2900" b="1" dirty="0">
                <a:latin typeface="Arial Narrow" pitchFamily="34" charset="0"/>
              </a:rPr>
              <a:t>Organisasi PPDa	</a:t>
            </a:r>
            <a:r>
              <a:rPr lang="ms-MY" sz="2900" b="1" dirty="0" smtClean="0">
                <a:latin typeface="Arial Narrow" pitchFamily="34" charset="0"/>
              </a:rPr>
              <a:t>		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5.     Takwim </a:t>
            </a:r>
            <a:r>
              <a:rPr lang="ms-MY" sz="2900" b="1" dirty="0">
                <a:latin typeface="Arial Narrow" pitchFamily="34" charset="0"/>
              </a:rPr>
              <a:t>Tahunan PPDa </a:t>
            </a:r>
            <a:r>
              <a:rPr lang="ms-MY" sz="2900" b="1" dirty="0" smtClean="0">
                <a:latin typeface="Arial Narrow" pitchFamily="34" charset="0"/>
              </a:rPr>
              <a:t>			</a:t>
            </a:r>
            <a:r>
              <a:rPr lang="ms-MY" sz="2900" b="1" dirty="0">
                <a:latin typeface="Arial Narrow" pitchFamily="34" charset="0"/>
              </a:rPr>
              <a:t>	</a:t>
            </a:r>
            <a:r>
              <a:rPr lang="ms-MY" sz="2900" b="1" dirty="0" smtClean="0">
                <a:latin typeface="Arial Narrow" pitchFamily="34" charset="0"/>
              </a:rPr>
              <a:t>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6.     Mesyuarat Jawatankuasa / KPI 		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7.     Perkembangan </a:t>
            </a:r>
            <a:r>
              <a:rPr lang="ms-MY" sz="2900" b="1" dirty="0">
                <a:latin typeface="Arial Narrow" pitchFamily="34" charset="0"/>
              </a:rPr>
              <a:t>Staf / Inter Personal ( Dokumentasikan ) </a:t>
            </a:r>
            <a:r>
              <a:rPr lang="ms-MY" sz="2900" b="1" dirty="0" smtClean="0">
                <a:latin typeface="Arial Narrow" pitchFamily="34" charset="0"/>
              </a:rPr>
              <a:t>	</a:t>
            </a:r>
            <a:r>
              <a:rPr lang="ms-MY" sz="2900" b="1" dirty="0">
                <a:latin typeface="Arial Narrow" pitchFamily="34" charset="0"/>
              </a:rPr>
              <a:t>	</a:t>
            </a:r>
            <a:r>
              <a:rPr lang="ms-MY" sz="2900" b="1" dirty="0" smtClean="0">
                <a:latin typeface="Arial Narrow" pitchFamily="34" charset="0"/>
              </a:rPr>
              <a:t>SM </a:t>
            </a:r>
            <a:r>
              <a:rPr lang="ms-MY" sz="2900" b="1" dirty="0">
                <a:latin typeface="Arial Narrow" pitchFamily="34" charset="0"/>
              </a:rPr>
              <a:t>/ </a:t>
            </a:r>
            <a:r>
              <a:rPr lang="ms-MY" sz="2900" b="1" dirty="0" smtClean="0">
                <a:latin typeface="Arial Narrow" pitchFamily="34" charset="0"/>
              </a:rPr>
              <a:t>SR   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8.     Fail </a:t>
            </a:r>
            <a:r>
              <a:rPr lang="ms-MY" sz="2900" b="1" dirty="0">
                <a:latin typeface="Arial Narrow" pitchFamily="34" charset="0"/>
              </a:rPr>
              <a:t>Pengurusan </a:t>
            </a:r>
            <a:r>
              <a:rPr lang="ms-MY" sz="2900" b="1" dirty="0" smtClean="0">
                <a:latin typeface="Arial Narrow" pitchFamily="34" charset="0"/>
              </a:rPr>
              <a:t>PPDa – Rekod </a:t>
            </a:r>
            <a:r>
              <a:rPr lang="ms-MY" sz="2900" b="1" dirty="0">
                <a:latin typeface="Arial Narrow" pitchFamily="34" charset="0"/>
              </a:rPr>
              <a:t>murid terlibat </a:t>
            </a:r>
            <a:r>
              <a:rPr lang="ms-MY" sz="2900" b="1" dirty="0" smtClean="0">
                <a:latin typeface="Arial Narrow" pitchFamily="34" charset="0"/>
              </a:rPr>
              <a:t>dadah/rokok/inhalan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        </a:t>
            </a:r>
            <a:r>
              <a:rPr lang="ms-MY" sz="2900" b="1" dirty="0">
                <a:latin typeface="Arial Narrow" pitchFamily="34" charset="0"/>
              </a:rPr>
              <a:t>/ alkohol	</a:t>
            </a:r>
            <a:r>
              <a:rPr lang="ms-MY" sz="2900" b="1" dirty="0" smtClean="0">
                <a:latin typeface="Arial Narrow" pitchFamily="34" charset="0"/>
              </a:rPr>
              <a:t>			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9.     Rekod Ujian Urin Pelajar				SM </a:t>
            </a:r>
            <a:endParaRPr lang="ms-MY" sz="2900" b="1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10.    Penganugerahan </a:t>
            </a:r>
            <a:r>
              <a:rPr lang="ms-MY" sz="2900" b="1" dirty="0">
                <a:latin typeface="Arial Narrow" pitchFamily="34" charset="0"/>
              </a:rPr>
              <a:t>sijil pengiktirafan PPDa kepada </a:t>
            </a:r>
            <a:r>
              <a:rPr lang="ms-MY" sz="2900" b="1" dirty="0" smtClean="0">
                <a:latin typeface="Arial Narrow" pitchFamily="34" charset="0"/>
              </a:rPr>
              <a:t>pelajar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11.    Pekeliling </a:t>
            </a:r>
            <a:r>
              <a:rPr lang="ms-MY" sz="2900" b="1" dirty="0">
                <a:latin typeface="Arial Narrow" pitchFamily="34" charset="0"/>
              </a:rPr>
              <a:t>Pencegahan dadah ( 16 pekeliling )	</a:t>
            </a:r>
            <a:r>
              <a:rPr lang="ms-MY" sz="2900" b="1" dirty="0" smtClean="0">
                <a:latin typeface="Arial Narrow" pitchFamily="34" charset="0"/>
              </a:rPr>
              <a:t>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 smtClean="0">
                <a:latin typeface="Arial Narrow" pitchFamily="34" charset="0"/>
              </a:rPr>
              <a:t>12.    Kajian Keperluan Program </a:t>
            </a:r>
            <a:r>
              <a:rPr lang="ms-MY" sz="2900" b="1" dirty="0">
                <a:latin typeface="Arial Narrow" pitchFamily="34" charset="0"/>
              </a:rPr>
              <a:t>PPDa / Program inovasi	</a:t>
            </a:r>
            <a:r>
              <a:rPr lang="ms-MY" sz="2900" b="1" dirty="0" smtClean="0">
                <a:latin typeface="Arial Narrow" pitchFamily="34" charset="0"/>
              </a:rPr>
              <a:t>	SM </a:t>
            </a:r>
            <a:r>
              <a:rPr lang="ms-MY" sz="2900" b="1" dirty="0">
                <a:latin typeface="Arial Narrow" pitchFamily="34" charset="0"/>
              </a:rPr>
              <a:t>/ SR</a:t>
            </a:r>
          </a:p>
          <a:p>
            <a:pPr marL="0" indent="0">
              <a:buNone/>
            </a:pPr>
            <a:r>
              <a:rPr lang="ms-MY" sz="2900" b="1" dirty="0">
                <a:latin typeface="Arial Narrow" pitchFamily="34" charset="0"/>
              </a:rPr>
              <a:t>13. </a:t>
            </a:r>
            <a:r>
              <a:rPr lang="ms-MY" sz="2900" b="1" dirty="0" smtClean="0">
                <a:latin typeface="Arial Narrow" pitchFamily="34" charset="0"/>
              </a:rPr>
              <a:t>   Perancangan</a:t>
            </a:r>
            <a:r>
              <a:rPr lang="ms-MY" sz="2900" b="1" dirty="0">
                <a:latin typeface="Arial Narrow" pitchFamily="34" charset="0"/>
              </a:rPr>
              <a:t>, Pelaksanaan, Pemantauan dan Pelaporan 	</a:t>
            </a:r>
            <a:r>
              <a:rPr lang="ms-MY" sz="2900" b="1" dirty="0" smtClean="0">
                <a:latin typeface="Arial Narrow" pitchFamily="34" charset="0"/>
              </a:rPr>
              <a:t>SM </a:t>
            </a:r>
            <a:r>
              <a:rPr lang="ms-MY" sz="2900" b="1" dirty="0">
                <a:latin typeface="Arial Narrow" pitchFamily="34" charset="0"/>
              </a:rPr>
              <a:t>/ SR </a:t>
            </a:r>
            <a:r>
              <a:rPr lang="ms-MY" b="1" dirty="0">
                <a:latin typeface="Arial Narrow" pitchFamily="34" charset="0"/>
              </a:rPr>
              <a:t/>
            </a:r>
            <a:br>
              <a:rPr lang="ms-MY" b="1" dirty="0">
                <a:latin typeface="Arial Narrow" pitchFamily="34" charset="0"/>
              </a:rPr>
            </a:br>
            <a:endParaRPr lang="ms-MY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16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42048" cy="8103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Arial Narrow" pitchFamily="34" charset="0"/>
              </a:rPr>
              <a:t>3. Program / </a:t>
            </a:r>
            <a:r>
              <a:rPr lang="en-US" sz="3200" dirty="0" err="1" smtClean="0">
                <a:solidFill>
                  <a:srgbClr val="00B0F0"/>
                </a:solidFill>
                <a:latin typeface="Arial Narrow" pitchFamily="34" charset="0"/>
              </a:rPr>
              <a:t>aktiviti</a:t>
            </a:r>
            <a:r>
              <a:rPr lang="en-US" sz="3200" dirty="0" smtClean="0">
                <a:solidFill>
                  <a:srgbClr val="00B0F0"/>
                </a:solidFill>
                <a:latin typeface="Arial Narrow" pitchFamily="34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Arial Narrow" pitchFamily="34" charset="0"/>
              </a:rPr>
              <a:t>ppdA</a:t>
            </a:r>
            <a:endParaRPr lang="ms-MY" sz="3200" dirty="0">
              <a:solidFill>
                <a:srgbClr val="00B0F0"/>
              </a:solidFill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340768"/>
            <a:ext cx="3520440" cy="452596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ms-MY" sz="2900" b="1" dirty="0"/>
              <a:t>a</a:t>
            </a:r>
            <a:r>
              <a:rPr lang="ms-MY" sz="2900" dirty="0"/>
              <a:t>. </a:t>
            </a:r>
            <a:r>
              <a:rPr lang="ms-MY" sz="2900" b="1" i="1" dirty="0"/>
              <a:t>PPDa Dalam KBSM </a:t>
            </a:r>
            <a:r>
              <a:rPr lang="ms-MY" sz="2900" dirty="0"/>
              <a:t>( Sisipan Dalam </a:t>
            </a:r>
            <a:r>
              <a:rPr lang="ms-MY" sz="2900" dirty="0" smtClean="0"/>
              <a:t>PdPc </a:t>
            </a:r>
            <a:r>
              <a:rPr lang="ms-MY" sz="2900" dirty="0"/>
              <a:t>) </a:t>
            </a:r>
            <a:r>
              <a:rPr lang="ms-MY" sz="2900" dirty="0" smtClean="0"/>
              <a:t> </a:t>
            </a:r>
          </a:p>
          <a:p>
            <a:pPr marL="0" indent="0">
              <a:buNone/>
            </a:pPr>
            <a:r>
              <a:rPr lang="ms-MY" sz="2900" dirty="0" smtClean="0"/>
              <a:t>    ( Sekolah Menengah )</a:t>
            </a:r>
          </a:p>
          <a:p>
            <a:pPr marL="0" indent="0">
              <a:buNone/>
            </a:pPr>
            <a:endParaRPr lang="ms-MY" sz="2900" dirty="0" smtClean="0"/>
          </a:p>
          <a:p>
            <a:pPr marL="0" indent="0">
              <a:buNone/>
            </a:pPr>
            <a:r>
              <a:rPr lang="ms-MY" sz="2900" dirty="0" smtClean="0"/>
              <a:t>          </a:t>
            </a:r>
            <a:r>
              <a:rPr lang="ms-MY" sz="2900" dirty="0"/>
              <a:t>i. Pendidikan Pencegahan Dadah </a:t>
            </a:r>
            <a:r>
              <a:rPr lang="ms-MY" sz="2900" dirty="0" smtClean="0"/>
              <a:t>  </a:t>
            </a:r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diselitkan </a:t>
            </a:r>
            <a:r>
              <a:rPr lang="ms-MY" sz="2900" dirty="0"/>
              <a:t>dalam pengajaran </a:t>
            </a:r>
            <a:r>
              <a:rPr lang="ms-MY" sz="2900" dirty="0" smtClean="0"/>
              <a:t>guru</a:t>
            </a:r>
            <a:r>
              <a:rPr lang="ms-MY" sz="2900" dirty="0"/>
              <a:t>.</a:t>
            </a:r>
          </a:p>
          <a:p>
            <a:endParaRPr lang="ms-MY" sz="2900" dirty="0"/>
          </a:p>
          <a:p>
            <a:pPr marL="0" indent="0">
              <a:buNone/>
            </a:pPr>
            <a:r>
              <a:rPr lang="ms-MY" sz="2900" b="1" dirty="0" smtClean="0"/>
              <a:t>b</a:t>
            </a:r>
            <a:r>
              <a:rPr lang="ms-MY" sz="2900" dirty="0"/>
              <a:t>. </a:t>
            </a:r>
            <a:r>
              <a:rPr lang="ms-MY" sz="2900" b="1" i="1" dirty="0"/>
              <a:t>Program Sifar Dadah Sekolah </a:t>
            </a:r>
            <a:r>
              <a:rPr lang="ms-MY" sz="2900" b="1" i="1" dirty="0" smtClean="0"/>
              <a:t>Rendah</a:t>
            </a:r>
            <a:r>
              <a:rPr lang="ms-MY" sz="2900" i="1" dirty="0" smtClean="0"/>
              <a:t> </a:t>
            </a:r>
          </a:p>
          <a:p>
            <a:pPr marL="0" indent="0">
              <a:buNone/>
            </a:pPr>
            <a:r>
              <a:rPr lang="ms-MY" sz="2900" i="1" dirty="0"/>
              <a:t> </a:t>
            </a:r>
            <a:r>
              <a:rPr lang="ms-MY" sz="2900" i="1" dirty="0" smtClean="0"/>
              <a:t>   </a:t>
            </a:r>
            <a:r>
              <a:rPr lang="ms-MY" sz="2900" dirty="0" smtClean="0"/>
              <a:t>( </a:t>
            </a:r>
            <a:r>
              <a:rPr lang="ms-MY" sz="2900" dirty="0"/>
              <a:t>PROSIDAR )</a:t>
            </a:r>
          </a:p>
          <a:p>
            <a:pPr marL="0" indent="0">
              <a:buNone/>
            </a:pPr>
            <a:endParaRPr lang="ms-MY" sz="2900" dirty="0" smtClean="0"/>
          </a:p>
          <a:p>
            <a:pPr marL="0" indent="0">
              <a:buNone/>
            </a:pPr>
            <a:r>
              <a:rPr lang="ms-MY" sz="2900" dirty="0" smtClean="0"/>
              <a:t>          </a:t>
            </a:r>
            <a:r>
              <a:rPr lang="ms-MY" sz="2900" dirty="0"/>
              <a:t>i. Dilaksanakan oleh guru melalui </a:t>
            </a:r>
            <a:r>
              <a:rPr lang="ms-MY" sz="2900" dirty="0" smtClean="0"/>
              <a:t> </a:t>
            </a:r>
          </a:p>
          <a:p>
            <a:pPr marL="0" indent="0">
              <a:buNone/>
            </a:pPr>
            <a:r>
              <a:rPr lang="ms-MY" sz="2900" dirty="0" smtClean="0"/>
              <a:t>             Pdpc </a:t>
            </a:r>
            <a:r>
              <a:rPr lang="ms-MY" sz="2900" dirty="0"/>
              <a:t>dalam mata pelajaran Pendidikan </a:t>
            </a:r>
            <a:r>
              <a:rPr lang="ms-MY" sz="2900" dirty="0" smtClean="0"/>
              <a:t>  </a:t>
            </a:r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Jasmani </a:t>
            </a:r>
            <a:r>
              <a:rPr lang="ms-MY" sz="2900" dirty="0"/>
              <a:t>dan Kesihatan </a:t>
            </a:r>
            <a:r>
              <a:rPr lang="ms-MY" sz="2900" dirty="0" smtClean="0"/>
              <a:t>( PJPK ).</a:t>
            </a:r>
            <a:endParaRPr lang="ms-MY" sz="2900" dirty="0"/>
          </a:p>
          <a:p>
            <a:pPr marL="0" indent="0">
              <a:buNone/>
            </a:pPr>
            <a:r>
              <a:rPr lang="ms-MY" sz="2900" dirty="0" smtClean="0"/>
              <a:t>         </a:t>
            </a:r>
            <a:r>
              <a:rPr lang="ms-MY" sz="2900" dirty="0"/>
              <a:t>ii. Tajuk </a:t>
            </a:r>
            <a:r>
              <a:rPr lang="ms-MY" sz="2900" dirty="0" smtClean="0"/>
              <a:t>Pdpc </a:t>
            </a:r>
            <a:r>
              <a:rPr lang="ms-MY" sz="2900" dirty="0"/>
              <a:t>boleh dirujuk kepada Buku </a:t>
            </a:r>
            <a:r>
              <a:rPr lang="ms-MY" sz="2900" dirty="0" smtClean="0"/>
              <a:t>    </a:t>
            </a:r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Teks PJPK ( Thn </a:t>
            </a:r>
            <a:r>
              <a:rPr lang="ms-MY" sz="2900" dirty="0"/>
              <a:t>1 </a:t>
            </a:r>
            <a:r>
              <a:rPr lang="ms-MY" sz="2900" dirty="0" smtClean="0"/>
              <a:t>– 6 ) </a:t>
            </a:r>
            <a:r>
              <a:rPr lang="ms-MY" sz="2900" dirty="0"/>
              <a:t>atau merujuk </a:t>
            </a:r>
            <a:r>
              <a:rPr lang="ms-MY" sz="2900" dirty="0" smtClean="0"/>
              <a:t> </a:t>
            </a:r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Buku Kit Pengajaran </a:t>
            </a:r>
            <a:r>
              <a:rPr lang="ms-MY" sz="2900" dirty="0"/>
              <a:t>dan Pembelajaran </a:t>
            </a:r>
            <a:endParaRPr lang="ms-MY" sz="2900" dirty="0" smtClean="0"/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PROSIDAR yang </a:t>
            </a:r>
            <a:r>
              <a:rPr lang="ms-MY" sz="2900" dirty="0"/>
              <a:t>telah dibekal kepada </a:t>
            </a:r>
            <a:endParaRPr lang="ms-MY" sz="2900" dirty="0" smtClean="0"/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sekolah</a:t>
            </a:r>
            <a:r>
              <a:rPr lang="ms-MY" sz="2900" dirty="0"/>
              <a:t>.</a:t>
            </a:r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</a:t>
            </a:r>
            <a:r>
              <a:rPr lang="ms-MY" sz="2900" dirty="0"/>
              <a:t>iii. </a:t>
            </a:r>
            <a:r>
              <a:rPr lang="ms-MY" sz="2900" dirty="0" smtClean="0"/>
              <a:t> Guru </a:t>
            </a:r>
            <a:r>
              <a:rPr lang="ms-MY" sz="2900" dirty="0"/>
              <a:t>PJPK juga merupakan Guru </a:t>
            </a:r>
            <a:endParaRPr lang="ms-MY" sz="2900" dirty="0" smtClean="0"/>
          </a:p>
          <a:p>
            <a:pPr marL="0" indent="0">
              <a:buNone/>
            </a:pPr>
            <a:r>
              <a:rPr lang="ms-MY" sz="2900" dirty="0"/>
              <a:t> </a:t>
            </a:r>
            <a:r>
              <a:rPr lang="ms-MY" sz="2900" dirty="0" smtClean="0"/>
              <a:t>             PROSIDAR</a:t>
            </a:r>
            <a:r>
              <a:rPr lang="ms-MY" sz="2900" dirty="0"/>
              <a:t>.</a:t>
            </a:r>
          </a:p>
          <a:p>
            <a:endParaRPr lang="ms-MY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3968" y="1124744"/>
            <a:ext cx="352044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ms-MY" sz="1200" b="1" dirty="0"/>
              <a:t>c. </a:t>
            </a:r>
            <a:r>
              <a:rPr lang="ms-MY" sz="1200" b="1" i="1" dirty="0"/>
              <a:t>Skim Lencana Anti Dadah ( SLAD ) – </a:t>
            </a:r>
            <a:endParaRPr lang="ms-MY" sz="1200" b="1" i="1" dirty="0" smtClean="0"/>
          </a:p>
          <a:p>
            <a:pPr marL="0" indent="0">
              <a:buNone/>
            </a:pPr>
            <a:r>
              <a:rPr lang="ms-MY" sz="1200" b="1" i="1" dirty="0"/>
              <a:t> </a:t>
            </a:r>
            <a:r>
              <a:rPr lang="ms-MY" sz="1200" b="1" i="1" dirty="0" smtClean="0"/>
              <a:t>         ( Sekolah Menengah )</a:t>
            </a:r>
            <a:endParaRPr lang="ms-MY" sz="1200" dirty="0"/>
          </a:p>
          <a:p>
            <a:pPr marL="0" indent="0">
              <a:buNone/>
            </a:pPr>
            <a:r>
              <a:rPr lang="ms-MY" sz="1200" dirty="0" smtClean="0"/>
              <a:t>           i</a:t>
            </a:r>
            <a:r>
              <a:rPr lang="ms-MY" sz="1200" dirty="0"/>
              <a:t>. Wajib untuk Sekolah Menengah</a:t>
            </a:r>
            <a:br>
              <a:rPr lang="ms-MY" sz="1200" dirty="0"/>
            </a:br>
            <a:r>
              <a:rPr lang="ms-MY" sz="1200" dirty="0" smtClean="0"/>
              <a:t>          ii</a:t>
            </a:r>
            <a:r>
              <a:rPr lang="ms-MY" sz="1200" dirty="0"/>
              <a:t>. Berbentuk Persatuan Pelbagai Uniform. </a:t>
            </a:r>
            <a:r>
              <a:rPr lang="ms-MY" sz="1200" dirty="0" smtClean="0"/>
              <a:t>  </a:t>
            </a:r>
          </a:p>
          <a:p>
            <a:pPr marL="0" indent="0">
              <a:buNone/>
            </a:pPr>
            <a:r>
              <a:rPr lang="ms-MY" sz="1200" dirty="0"/>
              <a:t> </a:t>
            </a:r>
            <a:r>
              <a:rPr lang="ms-MY" sz="1200" dirty="0" smtClean="0"/>
              <a:t>             ( rujuk </a:t>
            </a:r>
            <a:r>
              <a:rPr lang="ms-MY" sz="1200" dirty="0"/>
              <a:t>buku </a:t>
            </a:r>
            <a:r>
              <a:rPr lang="ms-MY" sz="1200" dirty="0" smtClean="0"/>
              <a:t>SLAD )</a:t>
            </a:r>
            <a:r>
              <a:rPr lang="ms-MY" sz="1200" dirty="0"/>
              <a:t/>
            </a:r>
            <a:br>
              <a:rPr lang="ms-MY" sz="1200" dirty="0"/>
            </a:br>
            <a:r>
              <a:rPr lang="ms-MY" sz="1200" dirty="0" smtClean="0"/>
              <a:t>        iii</a:t>
            </a:r>
            <a:r>
              <a:rPr lang="ms-MY" sz="1200" dirty="0"/>
              <a:t>. </a:t>
            </a:r>
            <a:r>
              <a:rPr lang="ms-MY" sz="1200" dirty="0" smtClean="0"/>
              <a:t> Fokus </a:t>
            </a:r>
            <a:r>
              <a:rPr lang="ms-MY" sz="1200" dirty="0"/>
              <a:t>Pelajar Tingkatan 2 ,3,4 dan 5.</a:t>
            </a:r>
            <a:br>
              <a:rPr lang="ms-MY" sz="1200" dirty="0"/>
            </a:br>
            <a:r>
              <a:rPr lang="ms-MY" sz="1200" dirty="0" smtClean="0"/>
              <a:t>         iv.  </a:t>
            </a:r>
            <a:r>
              <a:rPr lang="ms-MY" sz="1200" dirty="0"/>
              <a:t>Sijil SLAD diberikan kepada ahli </a:t>
            </a:r>
            <a:r>
              <a:rPr lang="ms-MY" sz="1200" dirty="0" smtClean="0"/>
              <a:t>                  </a:t>
            </a:r>
          </a:p>
          <a:p>
            <a:pPr marL="0" indent="0">
              <a:buNone/>
            </a:pPr>
            <a:r>
              <a:rPr lang="ms-MY" sz="1200" dirty="0"/>
              <a:t> </a:t>
            </a:r>
            <a:r>
              <a:rPr lang="ms-MY" sz="1200" dirty="0" smtClean="0"/>
              <a:t>              Tingkatan </a:t>
            </a:r>
            <a:r>
              <a:rPr lang="ms-MY" sz="1200" dirty="0"/>
              <a:t>5.</a:t>
            </a:r>
            <a:br>
              <a:rPr lang="ms-MY" sz="1200" dirty="0"/>
            </a:br>
            <a:r>
              <a:rPr lang="ms-MY" sz="1200" dirty="0" smtClean="0"/>
              <a:t>          v</a:t>
            </a:r>
            <a:r>
              <a:rPr lang="ms-MY" sz="1200" dirty="0"/>
              <a:t>. </a:t>
            </a:r>
            <a:r>
              <a:rPr lang="ms-MY" sz="1200" dirty="0" smtClean="0"/>
              <a:t> Disediakan </a:t>
            </a:r>
            <a:r>
              <a:rPr lang="ms-MY" sz="1200" dirty="0"/>
              <a:t>buku aktiviti SLAD.</a:t>
            </a:r>
            <a:br>
              <a:rPr lang="ms-MY" sz="1200" dirty="0"/>
            </a:br>
            <a:r>
              <a:rPr lang="ms-MY" sz="1200" dirty="0" smtClean="0"/>
              <a:t>         vi</a:t>
            </a:r>
            <a:r>
              <a:rPr lang="ms-MY" sz="1200" dirty="0"/>
              <a:t>. </a:t>
            </a:r>
            <a:r>
              <a:rPr lang="ms-MY" sz="1200" dirty="0" smtClean="0"/>
              <a:t> Program </a:t>
            </a:r>
            <a:r>
              <a:rPr lang="ms-MY" sz="1200" dirty="0"/>
              <a:t>berterusan setiap tahun</a:t>
            </a:r>
            <a:r>
              <a:rPr lang="ms-MY" sz="1200" dirty="0" smtClean="0"/>
              <a:t>.</a:t>
            </a:r>
          </a:p>
          <a:p>
            <a:pPr marL="0" indent="0">
              <a:buNone/>
            </a:pPr>
            <a:r>
              <a:rPr lang="ms-MY" sz="1200" dirty="0"/>
              <a:t/>
            </a:r>
            <a:br>
              <a:rPr lang="ms-MY" sz="1200" dirty="0"/>
            </a:br>
            <a:r>
              <a:rPr lang="ms-MY" sz="1200" b="1" dirty="0" smtClean="0"/>
              <a:t>d</a:t>
            </a:r>
            <a:r>
              <a:rPr lang="ms-MY" sz="1200" b="1" dirty="0"/>
              <a:t>. </a:t>
            </a:r>
            <a:r>
              <a:rPr lang="ms-MY" sz="1200" b="1" i="1" dirty="0"/>
              <a:t>Kempen Anti Rokok / Nafas Segar</a:t>
            </a:r>
            <a:endParaRPr lang="ms-MY" sz="1200" dirty="0"/>
          </a:p>
          <a:p>
            <a:pPr marL="0" indent="0">
              <a:buNone/>
            </a:pPr>
            <a:r>
              <a:rPr lang="ms-MY" sz="1200" dirty="0" smtClean="0"/>
              <a:t>           i</a:t>
            </a:r>
            <a:r>
              <a:rPr lang="ms-MY" sz="1200" dirty="0"/>
              <a:t>. Semua sekolah perlu memantapkan </a:t>
            </a:r>
            <a:endParaRPr lang="ms-MY" sz="1200" dirty="0" smtClean="0"/>
          </a:p>
          <a:p>
            <a:pPr marL="0" indent="0">
              <a:buNone/>
            </a:pPr>
            <a:r>
              <a:rPr lang="ms-MY" sz="1200" dirty="0"/>
              <a:t> </a:t>
            </a:r>
            <a:r>
              <a:rPr lang="ms-MY" sz="1200" dirty="0" smtClean="0"/>
              <a:t>             program </a:t>
            </a:r>
            <a:r>
              <a:rPr lang="ms-MY" sz="1200" dirty="0"/>
              <a:t>ini.</a:t>
            </a:r>
            <a:br>
              <a:rPr lang="ms-MY" sz="1200" dirty="0"/>
            </a:br>
            <a:r>
              <a:rPr lang="ms-MY" sz="1200" dirty="0" smtClean="0"/>
              <a:t>          ii</a:t>
            </a:r>
            <a:r>
              <a:rPr lang="ms-MY" sz="1200" dirty="0"/>
              <a:t>. Ceramah, Ujian Penafasan anti rokok </a:t>
            </a:r>
            <a:r>
              <a:rPr lang="ms-MY" sz="1200" dirty="0" smtClean="0"/>
              <a:t>    </a:t>
            </a:r>
          </a:p>
          <a:p>
            <a:pPr marL="0" indent="0">
              <a:buNone/>
            </a:pPr>
            <a:r>
              <a:rPr lang="ms-MY" sz="1200" dirty="0"/>
              <a:t> </a:t>
            </a:r>
            <a:r>
              <a:rPr lang="ms-MY" sz="1200" dirty="0" smtClean="0"/>
              <a:t>              dan </a:t>
            </a:r>
            <a:r>
              <a:rPr lang="ms-MY" sz="1200" dirty="0"/>
              <a:t>pameran anti rokok.</a:t>
            </a:r>
            <a:br>
              <a:rPr lang="ms-MY" sz="1200" dirty="0"/>
            </a:br>
            <a:r>
              <a:rPr lang="ms-MY" sz="1200" dirty="0" smtClean="0"/>
              <a:t>         iii</a:t>
            </a:r>
            <a:r>
              <a:rPr lang="ms-MY" sz="1200" dirty="0"/>
              <a:t>. </a:t>
            </a:r>
            <a:r>
              <a:rPr lang="ms-MY" sz="1200" dirty="0" smtClean="0"/>
              <a:t> Kerjasama </a:t>
            </a:r>
            <a:r>
              <a:rPr lang="ms-MY" sz="1200" dirty="0"/>
              <a:t>dengan Pejabat Kesihatan </a:t>
            </a:r>
            <a:r>
              <a:rPr lang="ms-MY" sz="1200" dirty="0" smtClean="0"/>
              <a:t>  </a:t>
            </a:r>
          </a:p>
          <a:p>
            <a:pPr marL="0" indent="0">
              <a:buNone/>
            </a:pPr>
            <a:r>
              <a:rPr lang="ms-MY" sz="1200" dirty="0"/>
              <a:t> </a:t>
            </a:r>
            <a:r>
              <a:rPr lang="ms-MY" sz="1200" dirty="0" smtClean="0"/>
              <a:t>              Daerah</a:t>
            </a:r>
          </a:p>
          <a:p>
            <a:pPr marL="0" indent="0">
              <a:buNone/>
            </a:pPr>
            <a:r>
              <a:rPr lang="ms-MY" sz="1200" dirty="0"/>
              <a:t/>
            </a:r>
            <a:br>
              <a:rPr lang="ms-MY" sz="1200" dirty="0"/>
            </a:br>
            <a:r>
              <a:rPr lang="ms-MY" sz="1200" b="1" dirty="0" smtClean="0"/>
              <a:t>e</a:t>
            </a:r>
            <a:r>
              <a:rPr lang="ms-MY" sz="1200" b="1" dirty="0"/>
              <a:t>. </a:t>
            </a:r>
            <a:r>
              <a:rPr lang="ms-MY" sz="1200" b="1" i="1" dirty="0"/>
              <a:t>Sambutan Minggu Anti Dadah</a:t>
            </a:r>
          </a:p>
          <a:p>
            <a:pPr marL="0" indent="0">
              <a:buNone/>
            </a:pPr>
            <a:r>
              <a:rPr lang="ms-MY" sz="1200" dirty="0" smtClean="0"/>
              <a:t>           i</a:t>
            </a:r>
            <a:r>
              <a:rPr lang="ms-MY" sz="1200" dirty="0"/>
              <a:t>. </a:t>
            </a:r>
            <a:r>
              <a:rPr lang="ms-MY" sz="1200" dirty="0" smtClean="0"/>
              <a:t> Wajib </a:t>
            </a:r>
            <a:r>
              <a:rPr lang="ms-MY" sz="1200" dirty="0"/>
              <a:t>untuk semua sekolah.</a:t>
            </a:r>
          </a:p>
          <a:p>
            <a:pPr marL="0" indent="0">
              <a:buNone/>
            </a:pPr>
            <a:r>
              <a:rPr lang="ms-MY" sz="1200" dirty="0" smtClean="0"/>
              <a:t>          ii</a:t>
            </a:r>
            <a:r>
              <a:rPr lang="ms-MY" sz="1200" dirty="0"/>
              <a:t>. </a:t>
            </a:r>
            <a:r>
              <a:rPr lang="ms-MY" sz="1200" dirty="0" smtClean="0"/>
              <a:t> Pelbagai </a:t>
            </a:r>
            <a:r>
              <a:rPr lang="ms-MY" sz="1200" dirty="0"/>
              <a:t>aktiviti berteraskan PPDa</a:t>
            </a:r>
          </a:p>
          <a:p>
            <a:pPr marL="0" indent="0">
              <a:buNone/>
            </a:pPr>
            <a:r>
              <a:rPr lang="ms-MY" sz="1200" dirty="0" smtClean="0"/>
              <a:t>         iii</a:t>
            </a:r>
            <a:r>
              <a:rPr lang="ms-MY" sz="1200" dirty="0"/>
              <a:t>. </a:t>
            </a:r>
            <a:r>
              <a:rPr lang="ms-MY" sz="1200" dirty="0" smtClean="0"/>
              <a:t> Dilaksanakan </a:t>
            </a:r>
            <a:r>
              <a:rPr lang="ms-MY" sz="1200" dirty="0"/>
              <a:t>seminggu / hari.</a:t>
            </a:r>
          </a:p>
          <a:p>
            <a:endParaRPr lang="ms-MY" sz="1200" dirty="0"/>
          </a:p>
        </p:txBody>
      </p:sp>
    </p:spTree>
    <p:extLst>
      <p:ext uri="{BB962C8B-B14F-4D97-AF65-F5344CB8AC3E}">
        <p14:creationId xmlns:p14="http://schemas.microsoft.com/office/powerpoint/2010/main" val="37347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476672"/>
            <a:ext cx="3520440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ms-MY" sz="1200" b="1" dirty="0">
                <a:latin typeface="Arial" pitchFamily="34" charset="0"/>
                <a:cs typeface="Arial" pitchFamily="34" charset="0"/>
              </a:rPr>
              <a:t>f. </a:t>
            </a:r>
            <a:r>
              <a:rPr lang="ms-MY" sz="1200" b="1" i="1" dirty="0">
                <a:latin typeface="Arial" pitchFamily="34" charset="0"/>
                <a:cs typeface="Arial" pitchFamily="34" charset="0"/>
              </a:rPr>
              <a:t>Kempen / Pameran Anti Dadah</a:t>
            </a:r>
          </a:p>
          <a:p>
            <a:pPr marL="0" indent="0">
              <a:buNone/>
            </a:pP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i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Dapatkan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kerjasama dengan </a:t>
            </a:r>
            <a:endParaRPr lang="ms-MY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AADK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Daerah, PDRM,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</a:t>
            </a: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Pejabat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Kesihatan, Pejabat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Agama</a:t>
            </a:r>
            <a:endParaRPr lang="ms-MY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ii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. Sewaktu Minggu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AntiDadah /                   </a:t>
            </a: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Mesyuarat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Agung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PIBG / Sukan / dll</a:t>
            </a:r>
          </a:p>
          <a:p>
            <a:pPr marL="0" indent="0">
              <a:buNone/>
            </a:pPr>
            <a:endParaRPr lang="ms-MY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b="1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ms-MY" sz="1200" b="1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200" b="1" i="1" dirty="0">
                <a:latin typeface="Arial" pitchFamily="34" charset="0"/>
                <a:cs typeface="Arial" pitchFamily="34" charset="0"/>
              </a:rPr>
              <a:t>Aktiviti Karnival / Pertandingan PPDa / </a:t>
            </a:r>
          </a:p>
          <a:p>
            <a:pPr marL="0" indent="0">
              <a:buNone/>
            </a:pPr>
            <a:r>
              <a:rPr lang="ms-MY" sz="12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b="1" i="1" dirty="0" smtClean="0">
                <a:latin typeface="Arial" pitchFamily="34" charset="0"/>
                <a:cs typeface="Arial" pitchFamily="34" charset="0"/>
              </a:rPr>
              <a:t>    Kuiz </a:t>
            </a:r>
            <a:r>
              <a:rPr lang="ms-MY" sz="1200" b="1" i="1" dirty="0">
                <a:latin typeface="Arial" pitchFamily="34" charset="0"/>
                <a:cs typeface="Arial" pitchFamily="34" charset="0"/>
              </a:rPr>
              <a:t>PPDa</a:t>
            </a:r>
          </a:p>
          <a:p>
            <a:pPr marL="0" indent="0">
              <a:buNone/>
            </a:pP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i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Pelbagai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aktiviti termasuk </a:t>
            </a:r>
            <a:endParaRPr lang="ms-MY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kesenian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dan kebudayaan</a:t>
            </a:r>
          </a:p>
          <a:p>
            <a:pPr marL="0" indent="0">
              <a:buNone/>
            </a:pP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ii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. Boleh dimasukkan dalam Minggu </a:t>
            </a:r>
            <a:endParaRPr lang="ms-MY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AntiDadah</a:t>
            </a:r>
          </a:p>
          <a:p>
            <a:pPr marL="0" indent="0">
              <a:buNone/>
            </a:pPr>
            <a:endParaRPr lang="ms-MY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b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ms-MY" sz="1200" b="1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200" b="1" i="1" dirty="0">
                <a:latin typeface="Arial" pitchFamily="34" charset="0"/>
                <a:cs typeface="Arial" pitchFamily="34" charset="0"/>
              </a:rPr>
              <a:t>Mesej Anti Dadah Dalam Kelas / </a:t>
            </a:r>
          </a:p>
          <a:p>
            <a:pPr marL="0" indent="0">
              <a:buNone/>
            </a:pPr>
            <a:r>
              <a:rPr lang="ms-MY" sz="12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b="1" i="1" dirty="0" smtClean="0">
                <a:latin typeface="Arial" pitchFamily="34" charset="0"/>
                <a:cs typeface="Arial" pitchFamily="34" charset="0"/>
              </a:rPr>
              <a:t>   Perhimpunan</a:t>
            </a:r>
            <a:endParaRPr lang="ms-MY" sz="1200" b="1" i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i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Menggunakan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buku 5 minit Mesej </a:t>
            </a:r>
            <a:endParaRPr lang="ms-MY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Bahaya Dadah</a:t>
            </a:r>
            <a:endParaRPr lang="ms-MY" sz="1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ii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. Perlu dijadualkan tajuk dan </a:t>
            </a:r>
            <a:endParaRPr lang="ms-MY" sz="1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200" dirty="0" smtClean="0">
                <a:latin typeface="Arial" pitchFamily="34" charset="0"/>
                <a:cs typeface="Arial" pitchFamily="34" charset="0"/>
              </a:rPr>
              <a:t>              guru / pelajar </a:t>
            </a:r>
            <a:r>
              <a:rPr lang="ms-MY" sz="1200" dirty="0">
                <a:latin typeface="Arial" pitchFamily="34" charset="0"/>
                <a:cs typeface="Arial" pitchFamily="34" charset="0"/>
              </a:rPr>
              <a:t>bertugas</a:t>
            </a:r>
          </a:p>
          <a:p>
            <a:endParaRPr lang="ms-MY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9952" y="260648"/>
            <a:ext cx="3520440" cy="590465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ms-MY" sz="4800" b="1" dirty="0"/>
              <a:t>i. </a:t>
            </a:r>
            <a:r>
              <a:rPr lang="ms-MY" sz="4800" b="1" i="1" dirty="0"/>
              <a:t>Program Intervensi Pelajar </a:t>
            </a:r>
            <a:r>
              <a:rPr lang="ms-MY" sz="4800" b="1" i="1" dirty="0" smtClean="0"/>
              <a:t>( Sek. Men. )</a:t>
            </a:r>
            <a:endParaRPr lang="ms-MY" sz="4800" b="1" i="1" dirty="0"/>
          </a:p>
          <a:p>
            <a:pPr marL="0" indent="0">
              <a:buNone/>
            </a:pPr>
            <a:r>
              <a:rPr lang="ms-MY" sz="4800" dirty="0" smtClean="0"/>
              <a:t>           i</a:t>
            </a:r>
            <a:r>
              <a:rPr lang="ms-MY" sz="4800" dirty="0"/>
              <a:t>. </a:t>
            </a:r>
            <a:r>
              <a:rPr lang="ms-MY" sz="4800" dirty="0" smtClean="0"/>
              <a:t>  Berfokus </a:t>
            </a:r>
            <a:r>
              <a:rPr lang="ms-MY" sz="4800" dirty="0"/>
              <a:t>kepada pelajar-pelajar yang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berisiko</a:t>
            </a:r>
            <a:endParaRPr lang="ms-MY" sz="4800" dirty="0"/>
          </a:p>
          <a:p>
            <a:pPr marL="0" indent="0">
              <a:buNone/>
            </a:pPr>
            <a:r>
              <a:rPr lang="ms-MY" sz="4800" dirty="0" smtClean="0"/>
              <a:t>           ii</a:t>
            </a:r>
            <a:r>
              <a:rPr lang="ms-MY" sz="4800" dirty="0"/>
              <a:t>. </a:t>
            </a:r>
            <a:r>
              <a:rPr lang="ms-MY" sz="4800" dirty="0" smtClean="0"/>
              <a:t> Program </a:t>
            </a:r>
            <a:r>
              <a:rPr lang="ms-MY" sz="4800" dirty="0"/>
              <a:t>berbentuk </a:t>
            </a:r>
            <a:r>
              <a:rPr lang="ms-MY" sz="4800" dirty="0" smtClean="0"/>
              <a:t>kesedaran /               </a:t>
            </a:r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pemulihan pelajar</a:t>
            </a:r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.iii</a:t>
            </a:r>
            <a:r>
              <a:rPr lang="ms-MY" sz="4800" dirty="0"/>
              <a:t>. </a:t>
            </a:r>
            <a:r>
              <a:rPr lang="ms-MY" sz="4800" dirty="0" smtClean="0"/>
              <a:t> Sekolah </a:t>
            </a:r>
            <a:r>
              <a:rPr lang="ms-MY" sz="4800" dirty="0"/>
              <a:t>boleh laksanakan dengan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gabungan </a:t>
            </a:r>
            <a:r>
              <a:rPr lang="ms-MY" sz="4800" dirty="0"/>
              <a:t>Badan </a:t>
            </a:r>
            <a:r>
              <a:rPr lang="ms-MY" sz="4800" dirty="0" smtClean="0"/>
              <a:t> Disiplin / Agama /  </a:t>
            </a:r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Kaunseling</a:t>
            </a:r>
            <a:r>
              <a:rPr lang="ms-MY" sz="4800" dirty="0"/>
              <a:t>.</a:t>
            </a:r>
          </a:p>
          <a:p>
            <a:pPr marL="0" indent="0">
              <a:buNone/>
            </a:pPr>
            <a:r>
              <a:rPr lang="ms-MY" sz="4800" dirty="0" smtClean="0"/>
              <a:t>          iv</a:t>
            </a:r>
            <a:r>
              <a:rPr lang="ms-MY" sz="4800" dirty="0"/>
              <a:t>. </a:t>
            </a:r>
            <a:r>
              <a:rPr lang="ms-MY" sz="4800" dirty="0" smtClean="0"/>
              <a:t>  Boleh </a:t>
            </a:r>
            <a:r>
              <a:rPr lang="ms-MY" sz="4800" dirty="0"/>
              <a:t>dapatkan kerjasama dengan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Pejabat </a:t>
            </a:r>
            <a:r>
              <a:rPr lang="ms-MY" sz="4800" dirty="0"/>
              <a:t>Agama </a:t>
            </a:r>
            <a:r>
              <a:rPr lang="ms-MY" sz="4800" dirty="0" smtClean="0"/>
              <a:t>Daerah.   </a:t>
            </a:r>
          </a:p>
          <a:p>
            <a:pPr marL="0" indent="0">
              <a:buNone/>
            </a:pPr>
            <a:r>
              <a:rPr lang="ms-MY" sz="4800" dirty="0" smtClean="0"/>
              <a:t>                </a:t>
            </a:r>
            <a:endParaRPr lang="ms-MY" sz="4800" dirty="0"/>
          </a:p>
          <a:p>
            <a:pPr marL="0" indent="0">
              <a:buNone/>
            </a:pPr>
            <a:r>
              <a:rPr lang="ms-MY" sz="4800" b="1" dirty="0" smtClean="0"/>
              <a:t>j</a:t>
            </a:r>
            <a:r>
              <a:rPr lang="ms-MY" sz="4800" b="1" dirty="0"/>
              <a:t>. </a:t>
            </a:r>
            <a:r>
              <a:rPr lang="ms-MY" sz="4800" b="1" i="1" dirty="0"/>
              <a:t>Program Kesedaran HIV/AIDS</a:t>
            </a:r>
            <a:r>
              <a:rPr lang="ms-MY" sz="4800" b="1" dirty="0"/>
              <a:t> (PROKES) – </a:t>
            </a:r>
            <a:endParaRPr lang="ms-MY" sz="4800" b="1" dirty="0" smtClean="0"/>
          </a:p>
          <a:p>
            <a:pPr marL="0" indent="0">
              <a:buNone/>
            </a:pPr>
            <a:r>
              <a:rPr lang="ms-MY" sz="4800" b="1" dirty="0"/>
              <a:t> </a:t>
            </a:r>
            <a:r>
              <a:rPr lang="ms-MY" sz="4800" b="1" dirty="0" smtClean="0"/>
              <a:t>  ( Sekolah Menengah )</a:t>
            </a:r>
            <a:endParaRPr lang="ms-MY" sz="4800" b="1" dirty="0"/>
          </a:p>
          <a:p>
            <a:pPr marL="0" indent="0">
              <a:buNone/>
            </a:pPr>
            <a:r>
              <a:rPr lang="ms-MY" sz="4800" dirty="0" smtClean="0"/>
              <a:t>             i</a:t>
            </a:r>
            <a:r>
              <a:rPr lang="ms-MY" sz="4800" dirty="0"/>
              <a:t>. </a:t>
            </a:r>
            <a:r>
              <a:rPr lang="ms-MY" sz="4800" dirty="0" smtClean="0"/>
              <a:t>  Wajib </a:t>
            </a:r>
            <a:r>
              <a:rPr lang="ms-MY" sz="4800" dirty="0"/>
              <a:t>dilaksanakan.</a:t>
            </a:r>
          </a:p>
          <a:p>
            <a:pPr marL="0" indent="0">
              <a:buNone/>
            </a:pPr>
            <a:r>
              <a:rPr lang="ms-MY" sz="4800" dirty="0" smtClean="0"/>
              <a:t>            ii.   </a:t>
            </a:r>
            <a:r>
              <a:rPr lang="ms-MY" sz="4800" dirty="0"/>
              <a:t>Berfokus kepada semua pelajar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  Tingkatan </a:t>
            </a:r>
            <a:r>
              <a:rPr lang="ms-MY" sz="4800" dirty="0"/>
              <a:t>5.</a:t>
            </a:r>
          </a:p>
          <a:p>
            <a:pPr marL="0" indent="0">
              <a:buNone/>
            </a:pPr>
            <a:r>
              <a:rPr lang="ms-MY" sz="4800" dirty="0" smtClean="0"/>
              <a:t>            iii.  </a:t>
            </a:r>
            <a:r>
              <a:rPr lang="ms-MY" sz="4800" dirty="0"/>
              <a:t>Kerjasama dengan Unit </a:t>
            </a:r>
            <a:r>
              <a:rPr lang="ms-MY" sz="4800" dirty="0" smtClean="0"/>
              <a:t>HIV/AIDS - </a:t>
            </a:r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   Pejabat </a:t>
            </a:r>
            <a:r>
              <a:rPr lang="ms-MY" sz="4800" dirty="0"/>
              <a:t>Kesihatan </a:t>
            </a:r>
            <a:r>
              <a:rPr lang="ms-MY" sz="4800" dirty="0" smtClean="0"/>
              <a:t>Daerah.  </a:t>
            </a:r>
          </a:p>
          <a:p>
            <a:pPr marL="0" indent="0">
              <a:buNone/>
            </a:pPr>
            <a:r>
              <a:rPr lang="ms-MY" sz="4800" dirty="0" smtClean="0"/>
              <a:t>     </a:t>
            </a:r>
            <a:endParaRPr lang="ms-MY" sz="4800" dirty="0"/>
          </a:p>
          <a:p>
            <a:pPr marL="0" indent="0">
              <a:buNone/>
            </a:pPr>
            <a:r>
              <a:rPr lang="ms-MY" sz="4800" b="1" dirty="0" smtClean="0"/>
              <a:t>k</a:t>
            </a:r>
            <a:r>
              <a:rPr lang="ms-MY" sz="4800" b="1" dirty="0"/>
              <a:t>. </a:t>
            </a:r>
            <a:r>
              <a:rPr lang="ms-MY" sz="4800" b="1" i="1" dirty="0"/>
              <a:t>Program </a:t>
            </a:r>
            <a:r>
              <a:rPr lang="ms-MY" sz="4800" b="1" i="1" dirty="0" smtClean="0"/>
              <a:t>Keibubapaan / Sarana</a:t>
            </a:r>
            <a:endParaRPr lang="ms-MY" sz="4800" b="1" i="1" dirty="0"/>
          </a:p>
          <a:p>
            <a:pPr marL="0" indent="0">
              <a:buNone/>
            </a:pPr>
            <a:r>
              <a:rPr lang="ms-MY" sz="4800" dirty="0" smtClean="0"/>
              <a:t>          i</a:t>
            </a:r>
            <a:r>
              <a:rPr lang="ms-MY" sz="4800" dirty="0"/>
              <a:t>. </a:t>
            </a:r>
            <a:r>
              <a:rPr lang="ms-MY" sz="4800" dirty="0" smtClean="0"/>
              <a:t> Memasukkan </a:t>
            </a:r>
            <a:r>
              <a:rPr lang="ms-MY" sz="4800" dirty="0"/>
              <a:t>program PPDa dalam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</a:t>
            </a:r>
            <a:r>
              <a:rPr lang="ms-MY" sz="4800" dirty="0"/>
              <a:t> </a:t>
            </a:r>
            <a:r>
              <a:rPr lang="ms-MY" sz="4800" dirty="0" smtClean="0"/>
              <a:t>aktiviti melibatkan </a:t>
            </a:r>
            <a:r>
              <a:rPr lang="ms-MY" sz="4800" dirty="0"/>
              <a:t>ibu bapa.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Contohnya - Ceramah </a:t>
            </a:r>
            <a:r>
              <a:rPr lang="ms-MY" sz="4800" dirty="0"/>
              <a:t>Masalah </a:t>
            </a:r>
            <a:r>
              <a:rPr lang="ms-MY" sz="4800" dirty="0" smtClean="0"/>
              <a:t>Dadah </a:t>
            </a:r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di kalangan remaja </a:t>
            </a:r>
            <a:r>
              <a:rPr lang="ms-MY" sz="4800" dirty="0"/>
              <a:t>di Mesyuarat Agung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 PIBG</a:t>
            </a:r>
            <a:r>
              <a:rPr lang="ms-MY" sz="4800" dirty="0"/>
              <a:t>. </a:t>
            </a:r>
          </a:p>
          <a:p>
            <a:pPr marL="0" indent="0">
              <a:buNone/>
            </a:pPr>
            <a:r>
              <a:rPr lang="ms-MY" sz="4800" dirty="0" smtClean="0"/>
              <a:t>          ii</a:t>
            </a:r>
            <a:r>
              <a:rPr lang="ms-MY" sz="4800" dirty="0"/>
              <a:t>. Kerjasama dengan unit PPDa atau </a:t>
            </a:r>
            <a:endParaRPr lang="ms-MY" sz="4800" dirty="0" smtClean="0"/>
          </a:p>
          <a:p>
            <a:pPr marL="0" indent="0">
              <a:buNone/>
            </a:pPr>
            <a:r>
              <a:rPr lang="ms-MY" sz="4800" dirty="0"/>
              <a:t> </a:t>
            </a:r>
            <a:r>
              <a:rPr lang="ms-MY" sz="4800" dirty="0" smtClean="0"/>
              <a:t>             AADK </a:t>
            </a:r>
            <a:r>
              <a:rPr lang="ms-MY" sz="4800" dirty="0"/>
              <a:t>Daerah.</a:t>
            </a:r>
          </a:p>
          <a:p>
            <a:endParaRPr lang="ms-MY" sz="4800" dirty="0"/>
          </a:p>
        </p:txBody>
      </p:sp>
    </p:spTree>
    <p:extLst>
      <p:ext uri="{BB962C8B-B14F-4D97-AF65-F5344CB8AC3E}">
        <p14:creationId xmlns:p14="http://schemas.microsoft.com/office/powerpoint/2010/main" val="266015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3520440" cy="536145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ms-MY" dirty="0"/>
              <a:t>l</a:t>
            </a:r>
            <a:r>
              <a:rPr lang="ms-MY" sz="15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500" b="1" i="1" dirty="0">
                <a:latin typeface="Arial" pitchFamily="34" charset="0"/>
                <a:cs typeface="Arial" pitchFamily="34" charset="0"/>
              </a:rPr>
              <a:t>Program Perkembangan Staf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i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Aktiviti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membantu PPDa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ii. 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Menaiktaraf Bilik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Sumber /  </a:t>
            </a: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 Lorong PPDa / Sudut PPDa</a:t>
            </a:r>
            <a:endParaRPr lang="ms-MY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iii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LDP / Ceramah PPDa</a:t>
            </a:r>
            <a:endParaRPr lang="ms-MY" dirty="0"/>
          </a:p>
          <a:p>
            <a:pPr marL="0" indent="0">
              <a:buNone/>
            </a:pPr>
            <a:r>
              <a:rPr lang="ms-MY" sz="2000" dirty="0">
                <a:latin typeface="Arial" pitchFamily="34" charset="0"/>
                <a:cs typeface="Arial" pitchFamily="34" charset="0"/>
              </a:rPr>
              <a:t>m</a:t>
            </a:r>
            <a:r>
              <a:rPr lang="ms-MY" sz="2000" b="1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500" b="1" i="1" dirty="0">
                <a:latin typeface="Arial" pitchFamily="34" charset="0"/>
                <a:cs typeface="Arial" pitchFamily="34" charset="0"/>
              </a:rPr>
              <a:t>Program-program lain yang </a:t>
            </a:r>
            <a:endParaRPr lang="ms-MY" sz="1500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500" b="1" i="1" dirty="0" smtClean="0">
                <a:latin typeface="Arial" pitchFamily="34" charset="0"/>
                <a:cs typeface="Arial" pitchFamily="34" charset="0"/>
              </a:rPr>
              <a:t>          berkaitan.</a:t>
            </a:r>
          </a:p>
          <a:p>
            <a:pPr marL="0" indent="0">
              <a:buNone/>
            </a:pPr>
            <a:r>
              <a:rPr lang="ms-MY" dirty="0" smtClean="0"/>
              <a:t>   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Kerjasama dengan Kelab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 PROSTAR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atau Doktor Muda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ii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Kerjasama dalam aktiviti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 peringkat komuniti / daerah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iii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Progran Intervensi bersama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 AADK / PDRM</a:t>
            </a:r>
            <a:endParaRPr lang="ms-MY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iv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Program-program anjuran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AADK / PDRM / KESIHATAN / </a:t>
            </a: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JKM / PEMADAM.  </a:t>
            </a:r>
            <a:endParaRPr lang="ms-MY" sz="1900" dirty="0">
              <a:latin typeface="Arial" pitchFamily="34" charset="0"/>
              <a:cs typeface="Arial" pitchFamily="34" charset="0"/>
            </a:endParaRPr>
          </a:p>
          <a:p>
            <a:endParaRPr lang="ms-MY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764705"/>
            <a:ext cx="3520440" cy="445024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ms-MY" dirty="0" smtClean="0"/>
              <a:t>n. </a:t>
            </a:r>
            <a:r>
              <a:rPr lang="ms-MY" sz="2100" b="1" i="1" dirty="0"/>
              <a:t>Buku-buku </a:t>
            </a:r>
            <a:r>
              <a:rPr lang="ms-MY" sz="2100" b="1" i="1" dirty="0" smtClean="0"/>
              <a:t>PPDa </a:t>
            </a:r>
            <a:r>
              <a:rPr lang="ms-MY" sz="2100" i="1" dirty="0" smtClean="0"/>
              <a:t>–</a:t>
            </a:r>
            <a:endParaRPr lang="ms-MY" sz="2100" i="1" dirty="0"/>
          </a:p>
          <a:p>
            <a:pPr marL="0" indent="0">
              <a:buNone/>
            </a:pPr>
            <a:r>
              <a:rPr lang="ms-MY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Perancangan Strategik 5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Tahun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PPDa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b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Panduan Perlaksanaan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PPDa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di Sekolah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c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Pekeliling Ikhtisas PPDa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d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Skim Lencana Anti Dadah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 ( SLAD )</a:t>
            </a:r>
            <a:endParaRPr lang="ms-MY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e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Jurnal PPDa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f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</a:t>
            </a:r>
            <a:r>
              <a:rPr lang="ms-MY" sz="1900" dirty="0" smtClean="0">
                <a:latin typeface="Arial" pitchFamily="34" charset="0"/>
                <a:cs typeface="Arial" pitchFamily="34" charset="0"/>
              </a:rPr>
              <a:t> Pelaporan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PPDa 2009</a:t>
            </a: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g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. Buku Kit Pengajaran dan </a:t>
            </a:r>
            <a:endParaRPr lang="ms-MY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ms-MY" sz="1900" dirty="0" smtClean="0">
                <a:latin typeface="Arial" pitchFamily="34" charset="0"/>
                <a:cs typeface="Arial" pitchFamily="34" charset="0"/>
              </a:rPr>
              <a:t>          Pembelajaran </a:t>
            </a:r>
            <a:r>
              <a:rPr lang="ms-MY" sz="1900" dirty="0">
                <a:latin typeface="Arial" pitchFamily="34" charset="0"/>
                <a:cs typeface="Arial" pitchFamily="34" charset="0"/>
              </a:rPr>
              <a:t>PROSIDAR</a:t>
            </a:r>
          </a:p>
          <a:p>
            <a:endParaRPr lang="ms-MY" sz="19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7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166"/>
            <a:ext cx="7242048" cy="7143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4. </a:t>
            </a:r>
            <a:r>
              <a:rPr lang="en-US" sz="3200" dirty="0" err="1" smtClean="0">
                <a:solidFill>
                  <a:srgbClr val="00B0F0"/>
                </a:solidFill>
              </a:rPr>
              <a:t>Ujian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urin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pelajar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556793"/>
            <a:ext cx="3520440" cy="4320479"/>
          </a:xfrm>
        </p:spPr>
        <p:txBody>
          <a:bodyPr>
            <a:normAutofit fontScale="55000" lnSpcReduction="20000"/>
          </a:bodyPr>
          <a:lstStyle/>
          <a:p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Surat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ujian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urin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PPD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bersama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jadual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urin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dihantar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ke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>
              <a:latin typeface="Arial Narrow" pitchFamily="34" charset="0"/>
            </a:endParaRPr>
          </a:p>
          <a:p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dipilih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untuk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ujian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urin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berdasarkan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kawasan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berisiko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.</a:t>
            </a: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Guru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Penyelaras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PPDa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bersama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Kaunselor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akan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menguruskan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pemilihan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pelajar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memberi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borang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B4 -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Soal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selidik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Kemudian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guru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penyelaras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akan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mengisi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data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dalam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Borang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B5 &amp; B6 (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Excell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)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9952" y="1556792"/>
            <a:ext cx="3520440" cy="4515414"/>
          </a:xfrm>
        </p:spPr>
        <p:txBody>
          <a:bodyPr>
            <a:noAutofit/>
          </a:bodyPr>
          <a:lstStyle/>
          <a:p>
            <a:r>
              <a:rPr lang="ms-MY" sz="1600" dirty="0" smtClean="0">
                <a:latin typeface="Arial" pitchFamily="34" charset="0"/>
                <a:cs typeface="Arial" pitchFamily="34" charset="0"/>
              </a:rPr>
              <a:t>Hantar borang B5 &amp; B6</a:t>
            </a:r>
          </a:p>
          <a:p>
            <a:pPr marL="0" indent="0">
              <a:buNone/>
            </a:pPr>
            <a:r>
              <a:rPr lang="ms-MY" sz="1600" dirty="0" smtClean="0">
                <a:latin typeface="Arial" pitchFamily="34" charset="0"/>
                <a:cs typeface="Arial" pitchFamily="34" charset="0"/>
              </a:rPr>
              <a:t>     ( Excell ) ke PPD dan JPNS    </a:t>
            </a:r>
          </a:p>
          <a:p>
            <a:pPr marL="0" indent="0">
              <a:buNone/>
            </a:pPr>
            <a:r>
              <a:rPr lang="ms-MY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ms-MY" sz="1600" dirty="0" smtClean="0">
                <a:latin typeface="Arial" pitchFamily="34" charset="0"/>
                <a:cs typeface="Arial" pitchFamily="34" charset="0"/>
              </a:rPr>
              <a:t>     menggunakan </a:t>
            </a:r>
            <a:r>
              <a:rPr lang="ms-MY" sz="1600" b="1" dirty="0" smtClean="0">
                <a:latin typeface="Arial" pitchFamily="34" charset="0"/>
                <a:cs typeface="Arial" pitchFamily="34" charset="0"/>
              </a:rPr>
              <a:t>email - 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* ppda_jpns@yahoo.com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* </a:t>
            </a:r>
            <a:r>
              <a:rPr lang="en-US" sz="1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  <a:hlinkClick r:id="rId2"/>
              </a:rPr>
              <a:t>jamal@ppdjempoljelebu.net</a:t>
            </a:r>
            <a:endParaRPr lang="en-US" sz="16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6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ms-MY" sz="1600" dirty="0" smtClean="0">
                <a:latin typeface="Arial" pitchFamily="34" charset="0"/>
                <a:cs typeface="Arial" pitchFamily="34" charset="0"/>
              </a:rPr>
              <a:t>AADK akan mengadakan ujian urin kepada pelajar – pelajar mengikut S.O.P yang telah ditetapkan. </a:t>
            </a:r>
          </a:p>
          <a:p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Ucapan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terima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kasih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atas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layanan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yang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baik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dari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pihak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semasa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kami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melaksanakan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ujian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urin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di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sekolah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ms-MY" sz="1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0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00042"/>
            <a:ext cx="7239000" cy="8572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5. </a:t>
            </a:r>
            <a:r>
              <a:rPr lang="en-US" sz="3200" dirty="0" err="1" smtClean="0">
                <a:solidFill>
                  <a:srgbClr val="00B0F0"/>
                </a:solidFill>
              </a:rPr>
              <a:t>Instrumen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ppdA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891154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>
                <a:latin typeface="Arial Narrow" pitchFamily="34" charset="0"/>
              </a:rPr>
              <a:t>Instrumen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ditetapkan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oleh</a:t>
            </a:r>
            <a:r>
              <a:rPr lang="en-US" dirty="0" smtClean="0">
                <a:latin typeface="Arial Narrow" pitchFamily="34" charset="0"/>
              </a:rPr>
              <a:t> PPD </a:t>
            </a:r>
            <a:r>
              <a:rPr lang="en-US" dirty="0" err="1" smtClean="0">
                <a:latin typeface="Arial Narrow" pitchFamily="34" charset="0"/>
              </a:rPr>
              <a:t>sendiri</a:t>
            </a:r>
            <a:r>
              <a:rPr lang="en-US" dirty="0" smtClean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Maklumkan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kepada</a:t>
            </a:r>
            <a:r>
              <a:rPr lang="en-US" dirty="0" smtClean="0">
                <a:latin typeface="Arial Narrow" pitchFamily="34" charset="0"/>
              </a:rPr>
              <a:t> PPD </a:t>
            </a:r>
            <a:r>
              <a:rPr lang="en-US" dirty="0" err="1" smtClean="0">
                <a:latin typeface="Arial Narrow" pitchFamily="34" charset="0"/>
              </a:rPr>
              <a:t>jika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pihak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memerlukan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instrumen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pemantauan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tersebut</a:t>
            </a:r>
            <a:r>
              <a:rPr lang="en-US" dirty="0" smtClean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endParaRPr lang="ms-MY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88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39000" cy="159614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6. </a:t>
            </a:r>
            <a:r>
              <a:rPr lang="en-US" sz="3200" dirty="0" err="1" smtClean="0">
                <a:solidFill>
                  <a:srgbClr val="00B0F0"/>
                </a:solidFill>
              </a:rPr>
              <a:t>Laporan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aktiviti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ke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kpm</a:t>
            </a:r>
            <a:r>
              <a:rPr lang="en-US" sz="3200" dirty="0" smtClean="0">
                <a:solidFill>
                  <a:srgbClr val="00B0F0"/>
                </a:solidFill>
              </a:rPr>
              <a:t> 2     </a:t>
            </a:r>
            <a:br>
              <a:rPr lang="en-US" sz="3200" dirty="0" smtClean="0">
                <a:solidFill>
                  <a:srgbClr val="00B0F0"/>
                </a:solidFill>
              </a:rPr>
            </a:br>
            <a:r>
              <a:rPr lang="en-US" sz="3200" dirty="0">
                <a:solidFill>
                  <a:srgbClr val="00B0F0"/>
                </a:solidFill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   kali </a:t>
            </a:r>
            <a:r>
              <a:rPr lang="en-US" sz="3200" dirty="0" err="1" smtClean="0">
                <a:solidFill>
                  <a:srgbClr val="00B0F0"/>
                </a:solidFill>
              </a:rPr>
              <a:t>setahun</a:t>
            </a:r>
            <a:r>
              <a:rPr lang="en-US" sz="3200" dirty="0" smtClean="0">
                <a:solidFill>
                  <a:srgbClr val="00B0F0"/>
                </a:solidFill>
              </a:rPr>
              <a:t>:</a:t>
            </a:r>
            <a:br>
              <a:rPr lang="en-US" sz="3200" dirty="0" smtClean="0">
                <a:solidFill>
                  <a:srgbClr val="00B0F0"/>
                </a:solidFill>
              </a:rPr>
            </a:br>
            <a:r>
              <a:rPr lang="en-US" sz="3200" dirty="0" smtClean="0">
                <a:solidFill>
                  <a:srgbClr val="00B0F0"/>
                </a:solidFill>
              </a:rPr>
              <a:t>		</a:t>
            </a:r>
            <a:r>
              <a:rPr lang="en-US" sz="3200" dirty="0" err="1" smtClean="0">
                <a:solidFill>
                  <a:schemeClr val="tx1"/>
                </a:solidFill>
              </a:rPr>
              <a:t>sekolah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rendah</a:t>
            </a:r>
            <a:endParaRPr lang="ms-MY" sz="3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60848"/>
            <a:ext cx="7239000" cy="415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sekolah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menengah</a:t>
            </a:r>
            <a:endParaRPr lang="ms-MY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20" y="1609725"/>
            <a:ext cx="7169760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66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7239000" cy="8572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7. </a:t>
            </a:r>
            <a:r>
              <a:rPr lang="en-US" sz="3200" dirty="0" err="1" smtClean="0">
                <a:solidFill>
                  <a:srgbClr val="00B0F0"/>
                </a:solidFill>
              </a:rPr>
              <a:t>cadangan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rial Narrow" pitchFamily="34" charset="0"/>
              </a:rPr>
              <a:t>Mohon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pihak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Pengurusan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melantik</a:t>
            </a:r>
            <a:r>
              <a:rPr lang="en-US" dirty="0" smtClean="0">
                <a:latin typeface="Arial Narrow" pitchFamily="34" charset="0"/>
              </a:rPr>
              <a:t> Guru </a:t>
            </a:r>
            <a:r>
              <a:rPr lang="en-US" dirty="0" err="1" smtClean="0">
                <a:latin typeface="Arial Narrow" pitchFamily="34" charset="0"/>
              </a:rPr>
              <a:t>Penyelaras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 </a:t>
            </a:r>
            <a:r>
              <a:rPr lang="en-US" dirty="0" err="1" smtClean="0">
                <a:latin typeface="Arial Narrow" pitchFamily="34" charset="0"/>
              </a:rPr>
              <a:t>selain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dari</a:t>
            </a:r>
            <a:r>
              <a:rPr lang="en-US" dirty="0" smtClean="0">
                <a:latin typeface="Arial Narrow" pitchFamily="34" charset="0"/>
              </a:rPr>
              <a:t> Guru </a:t>
            </a:r>
            <a:r>
              <a:rPr lang="en-US" dirty="0" err="1" smtClean="0">
                <a:latin typeface="Arial Narrow" pitchFamily="34" charset="0"/>
              </a:rPr>
              <a:t>Bimbingan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Kaunseling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atau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Kaunselor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.</a:t>
            </a:r>
          </a:p>
          <a:p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jawatankuasanya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sendiri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bagi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mengadakan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aktiviti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walaupun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boleh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berkolaborasi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dengan</a:t>
            </a:r>
            <a:r>
              <a:rPr lang="en-US" dirty="0" smtClean="0">
                <a:latin typeface="Arial Narrow" pitchFamily="34" charset="0"/>
              </a:rPr>
              <a:t> Guru </a:t>
            </a:r>
            <a:r>
              <a:rPr lang="en-US" dirty="0" err="1" smtClean="0">
                <a:latin typeface="Arial Narrow" pitchFamily="34" charset="0"/>
              </a:rPr>
              <a:t>Bimbingan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Kaunseling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Kaunselor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.</a:t>
            </a:r>
          </a:p>
          <a:p>
            <a:r>
              <a:rPr lang="en-US" dirty="0" err="1" smtClean="0">
                <a:latin typeface="Arial Narrow" pitchFamily="34" charset="0"/>
              </a:rPr>
              <a:t>Pelantikan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Penyelaras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atas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kebijaksanaan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budi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bicara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pihak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Pengurusan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supaya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tidak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berlaku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b="1" dirty="0" err="1" smtClean="0">
                <a:latin typeface="Arial Narrow" pitchFamily="34" charset="0"/>
              </a:rPr>
              <a:t>bebanan</a:t>
            </a:r>
            <a:r>
              <a:rPr lang="en-US" b="1" dirty="0" smtClean="0">
                <a:latin typeface="Arial Narrow" pitchFamily="34" charset="0"/>
              </a:rPr>
              <a:t> </a:t>
            </a:r>
            <a:r>
              <a:rPr lang="en-US" b="1" dirty="0" err="1" smtClean="0">
                <a:latin typeface="Arial Narrow" pitchFamily="34" charset="0"/>
              </a:rPr>
              <a:t>kerja</a:t>
            </a:r>
            <a:r>
              <a:rPr lang="en-US" b="1" dirty="0" smtClean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yang </a:t>
            </a:r>
            <a:r>
              <a:rPr lang="en-US" dirty="0" err="1" smtClean="0">
                <a:latin typeface="Arial Narrow" pitchFamily="34" charset="0"/>
              </a:rPr>
              <a:t>berat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kepada</a:t>
            </a:r>
            <a:r>
              <a:rPr lang="en-US" dirty="0" smtClean="0">
                <a:latin typeface="Arial Narrow" pitchFamily="34" charset="0"/>
              </a:rPr>
              <a:t> Guru </a:t>
            </a:r>
            <a:r>
              <a:rPr lang="en-US" dirty="0" err="1" smtClean="0">
                <a:latin typeface="Arial Narrow" pitchFamily="34" charset="0"/>
              </a:rPr>
              <a:t>Bimbingan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Kaunseling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atau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Kaunselor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. </a:t>
            </a:r>
            <a:endParaRPr lang="ms-MY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29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7239000" cy="8915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8. </a:t>
            </a:r>
            <a:r>
              <a:rPr lang="en-US" sz="3200" dirty="0" err="1" smtClean="0">
                <a:solidFill>
                  <a:srgbClr val="00B0F0"/>
                </a:solidFill>
              </a:rPr>
              <a:t>Peringatan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mesra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62789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Arial Narrow" pitchFamily="34" charset="0"/>
              </a:rPr>
              <a:t>Mohon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-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menghantar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b="1" dirty="0" err="1" smtClean="0">
                <a:latin typeface="Arial Narrow" pitchFamily="34" charset="0"/>
              </a:rPr>
              <a:t>laporan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b="1" dirty="0" err="1" smtClean="0">
                <a:latin typeface="Arial Narrow" pitchFamily="34" charset="0"/>
              </a:rPr>
              <a:t>aktiviti</a:t>
            </a:r>
            <a:r>
              <a:rPr lang="en-US" b="1" dirty="0" smtClean="0">
                <a:latin typeface="Arial Narrow" pitchFamily="34" charset="0"/>
              </a:rPr>
              <a:t> – </a:t>
            </a:r>
            <a:r>
              <a:rPr lang="en-US" b="1" dirty="0" err="1" smtClean="0">
                <a:latin typeface="Arial Narrow" pitchFamily="34" charset="0"/>
              </a:rPr>
              <a:t>aktiviti</a:t>
            </a:r>
            <a:r>
              <a:rPr lang="en-US" b="1" dirty="0" smtClean="0">
                <a:latin typeface="Arial Narrow" pitchFamily="34" charset="0"/>
              </a:rPr>
              <a:t> </a:t>
            </a:r>
            <a:r>
              <a:rPr lang="en-US" b="1" dirty="0" err="1" smtClean="0">
                <a:latin typeface="Arial Narrow" pitchFamily="34" charset="0"/>
              </a:rPr>
              <a:t>PPDa</a:t>
            </a:r>
            <a:r>
              <a:rPr lang="en-US" b="1" dirty="0" smtClean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yang </a:t>
            </a:r>
            <a:r>
              <a:rPr lang="en-US" dirty="0" err="1" smtClean="0">
                <a:latin typeface="Arial Narrow" pitchFamily="34" charset="0"/>
              </a:rPr>
              <a:t>telah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dilaksanakan</a:t>
            </a:r>
            <a:r>
              <a:rPr lang="en-US" dirty="0" smtClean="0">
                <a:latin typeface="Arial Narrow" pitchFamily="34" charset="0"/>
              </a:rPr>
              <a:t> di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ke</a:t>
            </a:r>
            <a:r>
              <a:rPr lang="en-US" dirty="0" smtClean="0">
                <a:latin typeface="Arial Narrow" pitchFamily="34" charset="0"/>
              </a:rPr>
              <a:t> PPD.    ( </a:t>
            </a:r>
            <a:r>
              <a:rPr lang="en-US" i="1" dirty="0" smtClean="0">
                <a:latin typeface="Arial Narrow" pitchFamily="34" charset="0"/>
              </a:rPr>
              <a:t>Hard copy </a:t>
            </a:r>
            <a:r>
              <a:rPr lang="en-US" dirty="0" smtClean="0">
                <a:latin typeface="Arial Narrow" pitchFamily="34" charset="0"/>
              </a:rPr>
              <a:t>)</a:t>
            </a:r>
          </a:p>
          <a:p>
            <a:r>
              <a:rPr lang="en-US" dirty="0" err="1" smtClean="0">
                <a:latin typeface="Arial Narrow" pitchFamily="34" charset="0"/>
              </a:rPr>
              <a:t>Lagu</a:t>
            </a:r>
            <a:r>
              <a:rPr lang="en-US" dirty="0" smtClean="0">
                <a:latin typeface="Arial Narrow" pitchFamily="34" charset="0"/>
              </a:rPr>
              <a:t> ‘</a:t>
            </a:r>
            <a:r>
              <a:rPr lang="en-US" dirty="0" err="1" smtClean="0">
                <a:latin typeface="Arial Narrow" pitchFamily="34" charset="0"/>
              </a:rPr>
              <a:t>Dadah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Durjana</a:t>
            </a:r>
            <a:r>
              <a:rPr lang="en-US" dirty="0" smtClean="0">
                <a:latin typeface="Arial Narrow" pitchFamily="34" charset="0"/>
              </a:rPr>
              <a:t>’ </a:t>
            </a:r>
            <a:r>
              <a:rPr lang="en-US" dirty="0" err="1" smtClean="0">
                <a:latin typeface="Arial Narrow" pitchFamily="34" charset="0"/>
              </a:rPr>
              <a:t>diperdengarkan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difahami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liriknya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semasa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perhimpunan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rasmi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atau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perhimpunan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Kokurikulum</a:t>
            </a:r>
            <a:r>
              <a:rPr lang="en-US" dirty="0" smtClean="0">
                <a:latin typeface="Arial Narrow" pitchFamily="34" charset="0"/>
              </a:rPr>
              <a:t>.           ( </a:t>
            </a:r>
            <a:r>
              <a:rPr lang="en-US" dirty="0" err="1" smtClean="0">
                <a:latin typeface="Arial Narrow" pitchFamily="34" charset="0"/>
              </a:rPr>
              <a:t>Sekali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dalam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sebulan</a:t>
            </a:r>
            <a:r>
              <a:rPr lang="en-US" dirty="0" smtClean="0">
                <a:latin typeface="Arial Narrow" pitchFamily="34" charset="0"/>
              </a:rPr>
              <a:t> )</a:t>
            </a:r>
          </a:p>
          <a:p>
            <a:r>
              <a:rPr lang="en-US" dirty="0" err="1" smtClean="0">
                <a:latin typeface="Arial Narrow" pitchFamily="34" charset="0"/>
              </a:rPr>
              <a:t>Taklimat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Pengurusan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telah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diadakan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untuk</a:t>
            </a:r>
            <a:r>
              <a:rPr lang="en-US" dirty="0" smtClean="0">
                <a:latin typeface="Arial Narrow" pitchFamily="34" charset="0"/>
              </a:rPr>
              <a:t> Guru </a:t>
            </a:r>
            <a:r>
              <a:rPr lang="en-US" dirty="0" err="1" smtClean="0">
                <a:latin typeface="Arial Narrow" pitchFamily="34" charset="0"/>
              </a:rPr>
              <a:t>Penyelaras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iaitu</a:t>
            </a:r>
            <a:r>
              <a:rPr lang="en-US" dirty="0" smtClean="0">
                <a:latin typeface="Arial Narrow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         * Daerah </a:t>
            </a:r>
            <a:r>
              <a:rPr lang="en-US" dirty="0" err="1" smtClean="0">
                <a:latin typeface="Arial Narrow" pitchFamily="34" charset="0"/>
              </a:rPr>
              <a:t>Jelebu</a:t>
            </a:r>
            <a:r>
              <a:rPr lang="en-US" dirty="0" smtClean="0">
                <a:latin typeface="Arial Narrow" pitchFamily="34" charset="0"/>
              </a:rPr>
              <a:t>  – 25.02.2019 ( </a:t>
            </a:r>
            <a:r>
              <a:rPr lang="en-US" dirty="0" err="1" smtClean="0">
                <a:latin typeface="Arial Narrow" pitchFamily="34" charset="0"/>
              </a:rPr>
              <a:t>Isnin</a:t>
            </a:r>
            <a:r>
              <a:rPr lang="en-US" dirty="0" smtClean="0">
                <a:latin typeface="Arial Narrow" pitchFamily="34" charset="0"/>
              </a:rPr>
              <a:t> )    - SK. </a:t>
            </a:r>
            <a:r>
              <a:rPr lang="en-US" dirty="0" err="1" smtClean="0">
                <a:latin typeface="Arial Narrow" pitchFamily="34" charset="0"/>
              </a:rPr>
              <a:t>Petaseh</a:t>
            </a:r>
            <a:endParaRPr lang="en-US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 Narrow" pitchFamily="34" charset="0"/>
              </a:rPr>
              <a:t>          * Daerah </a:t>
            </a:r>
            <a:r>
              <a:rPr lang="en-US" dirty="0" err="1" smtClean="0">
                <a:latin typeface="Arial Narrow" pitchFamily="34" charset="0"/>
              </a:rPr>
              <a:t>Jempol</a:t>
            </a:r>
            <a:r>
              <a:rPr lang="en-US" dirty="0" smtClean="0">
                <a:latin typeface="Arial Narrow" pitchFamily="34" charset="0"/>
              </a:rPr>
              <a:t> – 26.02.2019 ( </a:t>
            </a:r>
            <a:r>
              <a:rPr lang="en-US" dirty="0" err="1" smtClean="0">
                <a:latin typeface="Arial Narrow" pitchFamily="34" charset="0"/>
              </a:rPr>
              <a:t>Selasa</a:t>
            </a:r>
            <a:r>
              <a:rPr lang="en-US" dirty="0" smtClean="0">
                <a:latin typeface="Arial Narrow" pitchFamily="34" charset="0"/>
              </a:rPr>
              <a:t> ) - SMK. BBS</a:t>
            </a:r>
          </a:p>
          <a:p>
            <a:r>
              <a:rPr lang="en-US" dirty="0" err="1" smtClean="0">
                <a:latin typeface="Arial Narrow" pitchFamily="34" charset="0"/>
              </a:rPr>
              <a:t>Mohon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biodata</a:t>
            </a:r>
            <a:r>
              <a:rPr lang="en-US" dirty="0" smtClean="0">
                <a:latin typeface="Arial Narrow" pitchFamily="34" charset="0"/>
              </a:rPr>
              <a:t> Guru </a:t>
            </a:r>
            <a:r>
              <a:rPr lang="en-US" dirty="0" err="1" smtClean="0">
                <a:latin typeface="Arial Narrow" pitchFamily="34" charset="0"/>
              </a:rPr>
              <a:t>Penyelaras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dan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Jawatankuasa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PPDa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sekolah</a:t>
            </a:r>
            <a:r>
              <a:rPr lang="en-US" dirty="0" smtClean="0">
                <a:latin typeface="Arial Narrow" pitchFamily="34" charset="0"/>
              </a:rPr>
              <a:t>.( </a:t>
            </a:r>
            <a:r>
              <a:rPr lang="en-US" i="1" dirty="0" smtClean="0">
                <a:latin typeface="Arial Narrow" pitchFamily="34" charset="0"/>
              </a:rPr>
              <a:t>Hard Copy </a:t>
            </a:r>
            <a:r>
              <a:rPr lang="en-US" dirty="0" smtClean="0">
                <a:latin typeface="Arial Narrow" pitchFamily="34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Arial Narrow" pitchFamily="34" charset="0"/>
              </a:rPr>
              <a:t> </a:t>
            </a:r>
            <a:r>
              <a:rPr lang="en-US" dirty="0" smtClean="0">
                <a:latin typeface="Arial Narrow" pitchFamily="34" charset="0"/>
              </a:rPr>
              <a:t>   </a:t>
            </a:r>
            <a:r>
              <a:rPr lang="en-US" dirty="0" err="1" smtClean="0">
                <a:latin typeface="Arial Narrow" pitchFamily="34" charset="0"/>
              </a:rPr>
              <a:t>Jika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ada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perubahan</a:t>
            </a:r>
            <a:r>
              <a:rPr lang="en-US" dirty="0" smtClean="0">
                <a:latin typeface="Arial Narrow" pitchFamily="34" charset="0"/>
              </a:rPr>
              <a:t>. ( guru </a:t>
            </a:r>
            <a:r>
              <a:rPr lang="en-US" dirty="0" err="1" smtClean="0">
                <a:latin typeface="Arial Narrow" pitchFamily="34" charset="0"/>
              </a:rPr>
              <a:t>atau</a:t>
            </a:r>
            <a:r>
              <a:rPr lang="en-US" dirty="0" smtClean="0">
                <a:latin typeface="Arial Narrow" pitchFamily="34" charset="0"/>
              </a:rPr>
              <a:t> </a:t>
            </a:r>
            <a:r>
              <a:rPr lang="en-US" dirty="0" err="1" smtClean="0">
                <a:latin typeface="Arial Narrow" pitchFamily="34" charset="0"/>
              </a:rPr>
              <a:t>ahli</a:t>
            </a:r>
            <a:r>
              <a:rPr lang="en-US" dirty="0" smtClean="0">
                <a:latin typeface="Arial Narrow" pitchFamily="34" charset="0"/>
              </a:rPr>
              <a:t> )</a:t>
            </a:r>
          </a:p>
          <a:p>
            <a:pPr marL="0" indent="0">
              <a:buNone/>
            </a:pPr>
            <a:endParaRPr lang="en-US" dirty="0" smtClean="0">
              <a:latin typeface="Arial Narrow" pitchFamily="34" charset="0"/>
            </a:endParaRPr>
          </a:p>
          <a:p>
            <a:pPr marL="0" indent="0">
              <a:buNone/>
            </a:pPr>
            <a:endParaRPr lang="en-US" dirty="0">
              <a:latin typeface="Arial Narrow" pitchFamily="34" charset="0"/>
            </a:endParaRPr>
          </a:p>
          <a:p>
            <a:pPr marL="0" indent="0">
              <a:buNone/>
            </a:pPr>
            <a:endParaRPr lang="ms-MY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1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00042"/>
            <a:ext cx="7239000" cy="97561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9. </a:t>
            </a:r>
            <a:r>
              <a:rPr lang="en-US" sz="3200" dirty="0" err="1" smtClean="0">
                <a:solidFill>
                  <a:srgbClr val="00B0F0"/>
                </a:solidFill>
              </a:rPr>
              <a:t>Pemakluman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ppda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2132856"/>
            <a:ext cx="7239000" cy="3600400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PPD </a:t>
            </a:r>
            <a:r>
              <a:rPr lang="en-US" sz="2800" dirty="0" err="1" smtClean="0">
                <a:latin typeface="Arial Narrow" pitchFamily="34" charset="0"/>
              </a:rPr>
              <a:t>akan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memaklumkan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maklumat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atau</a:t>
            </a:r>
            <a:r>
              <a:rPr lang="en-US" sz="2800" dirty="0" smtClean="0">
                <a:latin typeface="Arial Narrow" pitchFamily="34" charset="0"/>
              </a:rPr>
              <a:t> info </a:t>
            </a:r>
            <a:r>
              <a:rPr lang="en-US" sz="2800" dirty="0" err="1" smtClean="0">
                <a:latin typeface="Arial Narrow" pitchFamily="34" charset="0"/>
              </a:rPr>
              <a:t>terkini</a:t>
            </a:r>
            <a:r>
              <a:rPr lang="en-US" sz="2800" dirty="0" smtClean="0">
                <a:latin typeface="Arial Narrow" pitchFamily="34" charset="0"/>
              </a:rPr>
              <a:t>  </a:t>
            </a:r>
          </a:p>
          <a:p>
            <a:pPr marL="0" indent="0">
              <a:buNone/>
            </a:pPr>
            <a:r>
              <a:rPr lang="en-US" sz="2800" dirty="0">
                <a:latin typeface="Arial Narrow" pitchFamily="34" charset="0"/>
              </a:rPr>
              <a:t> </a:t>
            </a:r>
            <a:r>
              <a:rPr lang="en-US" sz="2800" dirty="0" smtClean="0">
                <a:latin typeface="Arial Narrow" pitchFamily="34" charset="0"/>
              </a:rPr>
              <a:t>   </a:t>
            </a:r>
            <a:r>
              <a:rPr lang="en-US" sz="2800" dirty="0" err="1" smtClean="0">
                <a:latin typeface="Arial Narrow" pitchFamily="34" charset="0"/>
              </a:rPr>
              <a:t>mengenai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aktiviti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PPDa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ke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sekolah</a:t>
            </a:r>
            <a:r>
              <a:rPr lang="en-US" sz="2800" dirty="0" smtClean="0">
                <a:latin typeface="Arial Narrow" pitchFamily="34" charset="0"/>
              </a:rPr>
              <a:t> – </a:t>
            </a:r>
            <a:r>
              <a:rPr lang="en-US" sz="2800" dirty="0" err="1" smtClean="0">
                <a:latin typeface="Arial Narrow" pitchFamily="34" charset="0"/>
              </a:rPr>
              <a:t>sekolah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melalui</a:t>
            </a:r>
            <a:r>
              <a:rPr lang="en-US" sz="2800" dirty="0" smtClean="0">
                <a:latin typeface="Arial Narrow" pitchFamily="34" charset="0"/>
              </a:rPr>
              <a:t> 4   </a:t>
            </a:r>
          </a:p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    </a:t>
            </a:r>
            <a:r>
              <a:rPr lang="en-US" sz="2800" dirty="0" err="1" smtClean="0">
                <a:latin typeface="Arial Narrow" pitchFamily="34" charset="0"/>
              </a:rPr>
              <a:t>cara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iaitu</a:t>
            </a:r>
            <a:r>
              <a:rPr lang="en-US" sz="2800" dirty="0" smtClean="0">
                <a:latin typeface="Arial Narrow" pitchFamily="34" charset="0"/>
              </a:rPr>
              <a:t>:</a:t>
            </a:r>
          </a:p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          a.  </a:t>
            </a:r>
            <a:r>
              <a:rPr lang="en-US" sz="2800" dirty="0" err="1" smtClean="0">
                <a:latin typeface="Arial Narrow" pitchFamily="34" charset="0"/>
              </a:rPr>
              <a:t>Surat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rasmi</a:t>
            </a:r>
            <a:endParaRPr lang="en-US" sz="28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          b.  </a:t>
            </a:r>
            <a:r>
              <a:rPr lang="en-US" sz="2800" dirty="0" err="1" smtClean="0">
                <a:latin typeface="Arial Narrow" pitchFamily="34" charset="0"/>
              </a:rPr>
              <a:t>Mesin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Faksimili</a:t>
            </a:r>
            <a:endParaRPr lang="en-US" sz="2800" dirty="0" smtClean="0">
              <a:latin typeface="Arial Narrow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          b.  Email</a:t>
            </a:r>
          </a:p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          c.  </a:t>
            </a:r>
            <a:r>
              <a:rPr lang="en-US" sz="2800" dirty="0" err="1" smtClean="0">
                <a:latin typeface="Arial Narrow" pitchFamily="34" charset="0"/>
              </a:rPr>
              <a:t>Wattapps</a:t>
            </a:r>
            <a:r>
              <a:rPr lang="en-US" sz="2800" dirty="0" smtClean="0">
                <a:latin typeface="Arial Narrow" pitchFamily="34" charset="0"/>
              </a:rPr>
              <a:t> group &amp; Telegram</a:t>
            </a:r>
            <a:endParaRPr lang="ms-MY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65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7239000" cy="96299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10. </a:t>
            </a:r>
            <a:r>
              <a:rPr lang="en-US" sz="3200" dirty="0" smtClean="0">
                <a:solidFill>
                  <a:srgbClr val="00B0F0"/>
                </a:solidFill>
              </a:rPr>
              <a:t>KEKANGAN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</a:rPr>
              <a:t>ppdA</a:t>
            </a:r>
            <a:r>
              <a:rPr lang="en-US" sz="3200" dirty="0" smtClean="0">
                <a:solidFill>
                  <a:srgbClr val="00B0F0"/>
                </a:solidFill>
              </a:rPr>
              <a:t> -</a:t>
            </a:r>
            <a:endParaRPr lang="ms-MY" sz="3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yang </a:t>
            </a: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program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aktiviti</a:t>
            </a:r>
            <a:r>
              <a:rPr lang="en-US" dirty="0" smtClean="0"/>
              <a:t> </a:t>
            </a:r>
            <a:r>
              <a:rPr lang="en-US" dirty="0" err="1" smtClean="0"/>
              <a:t>PPDa</a:t>
            </a:r>
            <a:r>
              <a:rPr lang="en-US" dirty="0" smtClean="0"/>
              <a:t> di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*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peruntukan</a:t>
            </a:r>
            <a:r>
              <a:rPr lang="en-US" dirty="0" smtClean="0"/>
              <a:t> </a:t>
            </a:r>
            <a:r>
              <a:rPr lang="en-US" dirty="0" err="1" smtClean="0"/>
              <a:t>kewangan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Jawatankuasa</a:t>
            </a:r>
            <a:r>
              <a:rPr lang="en-US" dirty="0" smtClean="0"/>
              <a:t> </a:t>
            </a:r>
            <a:r>
              <a:rPr lang="en-US" dirty="0" err="1" smtClean="0"/>
              <a:t>PPDa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*</a:t>
            </a:r>
            <a:r>
              <a:rPr lang="en-US" dirty="0" err="1" smtClean="0"/>
              <a:t>Bebanan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lain yang </a:t>
            </a:r>
            <a:r>
              <a:rPr lang="en-US" dirty="0" err="1" smtClean="0"/>
              <a:t>banyak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</a:p>
          <a:p>
            <a:endParaRPr lang="en-US" dirty="0" smtClean="0"/>
          </a:p>
          <a:p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10804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MY" dirty="0" smtClean="0">
                <a:solidFill>
                  <a:srgbClr val="00B0F0"/>
                </a:solidFill>
              </a:rPr>
              <a:t>11. </a:t>
            </a:r>
            <a:r>
              <a:rPr lang="en-MY" dirty="0" err="1" smtClean="0">
                <a:solidFill>
                  <a:srgbClr val="00B0F0"/>
                </a:solidFill>
              </a:rPr>
              <a:t>Tema</a:t>
            </a:r>
            <a:r>
              <a:rPr lang="en-MY" dirty="0" smtClean="0">
                <a:solidFill>
                  <a:srgbClr val="00B0F0"/>
                </a:solidFill>
              </a:rPr>
              <a:t>  </a:t>
            </a:r>
            <a:r>
              <a:rPr lang="en-MY" dirty="0" err="1" smtClean="0">
                <a:solidFill>
                  <a:srgbClr val="00B0F0"/>
                </a:solidFill>
              </a:rPr>
              <a:t>antidadah</a:t>
            </a:r>
            <a:r>
              <a:rPr lang="en-MY" dirty="0" smtClean="0">
                <a:solidFill>
                  <a:srgbClr val="00B0F0"/>
                </a:solidFill>
              </a:rPr>
              <a:t> -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5558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MY" sz="2800" b="1" i="1" dirty="0" smtClean="0">
              <a:latin typeface="AR JULIAN" pitchFamily="2" charset="0"/>
            </a:endParaRPr>
          </a:p>
          <a:p>
            <a:pPr>
              <a:buNone/>
            </a:pPr>
            <a:endParaRPr lang="en-MY" sz="2800" b="1" i="1" dirty="0" smtClean="0">
              <a:latin typeface="AR JULIAN" pitchFamily="2" charset="0"/>
            </a:endParaRPr>
          </a:p>
          <a:p>
            <a:pPr algn="ctr">
              <a:buNone/>
            </a:pPr>
            <a:r>
              <a:rPr lang="en-MY" sz="6600" b="1" i="1" dirty="0" smtClean="0">
                <a:latin typeface="AR JULIAN" pitchFamily="2" charset="0"/>
              </a:rPr>
              <a:t>‘</a:t>
            </a:r>
            <a:r>
              <a:rPr lang="en-MY" sz="8000" b="1" i="1" dirty="0" smtClean="0"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SEKOLAH BEBAS DADAH’</a:t>
            </a:r>
          </a:p>
          <a:p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9872" y="1052736"/>
            <a:ext cx="5105400" cy="446449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</a:rPr>
              <a:t/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i="1" dirty="0" err="1" smtClean="0">
                <a:solidFill>
                  <a:srgbClr val="FFFF00"/>
                </a:solidFill>
              </a:rPr>
              <a:t>Kerjasama</a:t>
            </a:r>
            <a:r>
              <a:rPr lang="en-US" sz="2800" i="1" dirty="0" smtClean="0">
                <a:solidFill>
                  <a:srgbClr val="FFFF00"/>
                </a:solidFill>
              </a:rPr>
              <a:t> yang </a:t>
            </a:r>
            <a:r>
              <a:rPr lang="en-US" sz="2800" i="1" dirty="0" err="1" smtClean="0">
                <a:solidFill>
                  <a:srgbClr val="FFFF00"/>
                </a:solidFill>
              </a:rPr>
              <a:t>baik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daripada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pihak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sekolah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sangat-sangat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saya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hargai</a:t>
            </a:r>
            <a:r>
              <a:rPr lang="en-US" sz="2800" i="1" dirty="0" smtClean="0">
                <a:solidFill>
                  <a:srgbClr val="FFFF00"/>
                </a:solidFill>
              </a:rPr>
              <a:t> &amp; </a:t>
            </a:r>
            <a:r>
              <a:rPr lang="en-US" sz="2800" i="1" dirty="0" err="1" smtClean="0">
                <a:solidFill>
                  <a:srgbClr val="FFFF00"/>
                </a:solidFill>
              </a:rPr>
              <a:t>sanjungi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/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err="1" smtClean="0">
                <a:solidFill>
                  <a:srgbClr val="FFFF00"/>
                </a:solidFill>
              </a:rPr>
              <a:t>Mohon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maaf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dari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saya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err="1" smtClean="0">
                <a:solidFill>
                  <a:srgbClr val="FFC000"/>
                </a:solidFill>
              </a:rPr>
              <a:t>Sekian</a:t>
            </a:r>
            <a:r>
              <a:rPr lang="en-US" sz="2800" dirty="0" smtClean="0">
                <a:solidFill>
                  <a:srgbClr val="FFC000"/>
                </a:solidFill>
              </a:rPr>
              <a:t>, </a:t>
            </a:r>
            <a:r>
              <a:rPr lang="en-US" sz="2800" dirty="0" err="1" smtClean="0">
                <a:solidFill>
                  <a:srgbClr val="FFC000"/>
                </a:solidFill>
              </a:rPr>
              <a:t>terima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kasih</a:t>
            </a:r>
            <a:r>
              <a:rPr lang="en-US" dirty="0" smtClean="0"/>
              <a:t>.</a:t>
            </a:r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163945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err="1" smtClean="0">
                <a:solidFill>
                  <a:schemeClr val="tx1"/>
                </a:solidFill>
              </a:rPr>
              <a:t>Bantuan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en-US" u="sng" dirty="0" err="1" smtClean="0">
                <a:solidFill>
                  <a:schemeClr val="tx1"/>
                </a:solidFill>
              </a:rPr>
              <a:t>awal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en-US" u="sng" dirty="0" err="1" smtClean="0">
                <a:solidFill>
                  <a:schemeClr val="tx1"/>
                </a:solidFill>
              </a:rPr>
              <a:t>persekolahan</a:t>
            </a:r>
            <a:r>
              <a:rPr lang="en-US" u="sng" dirty="0" smtClean="0">
                <a:solidFill>
                  <a:schemeClr val="tx1"/>
                </a:solidFill>
              </a:rPr>
              <a:t> 2019 ( bap )</a:t>
            </a:r>
            <a:endParaRPr lang="ms-MY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7239000" cy="4339864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 err="1" smtClean="0"/>
              <a:t>wang</a:t>
            </a:r>
            <a:r>
              <a:rPr lang="en-US" dirty="0" smtClean="0"/>
              <a:t> RM100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murid-murid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yang </a:t>
            </a:r>
            <a:r>
              <a:rPr lang="en-US" dirty="0" err="1" smtClean="0"/>
              <a:t>layak</a:t>
            </a:r>
            <a:r>
              <a:rPr lang="en-US" dirty="0" smtClean="0"/>
              <a:t> </a:t>
            </a:r>
            <a:r>
              <a:rPr lang="en-US" b="1" dirty="0" err="1" smtClean="0"/>
              <a:t>telah</a:t>
            </a:r>
            <a:r>
              <a:rPr lang="en-US" b="1" dirty="0" smtClean="0"/>
              <a:t> </a:t>
            </a:r>
            <a:r>
              <a:rPr lang="en-US" b="1" dirty="0" err="1" smtClean="0"/>
              <a:t>selesai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b="1" dirty="0" err="1" smtClean="0"/>
              <a:t>Permohonan</a:t>
            </a:r>
            <a:r>
              <a:rPr lang="en-US" b="1" dirty="0" smtClean="0"/>
              <a:t> </a:t>
            </a:r>
            <a:r>
              <a:rPr lang="en-US" b="1" dirty="0" err="1" smtClean="0"/>
              <a:t>Tambahan</a:t>
            </a:r>
            <a:r>
              <a:rPr lang="en-US" b="1" dirty="0" smtClean="0"/>
              <a:t> ( </a:t>
            </a:r>
            <a:r>
              <a:rPr lang="en-US" b="1" dirty="0" err="1" smtClean="0"/>
              <a:t>Borang</a:t>
            </a:r>
            <a:r>
              <a:rPr lang="en-US" b="1" dirty="0" smtClean="0"/>
              <a:t> B2 )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dihantar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JPNS </a:t>
            </a:r>
            <a:r>
              <a:rPr lang="en-US" dirty="0"/>
              <a:t>( UP: </a:t>
            </a:r>
            <a:r>
              <a:rPr lang="en-US" dirty="0" err="1" smtClean="0"/>
              <a:t>Pn</a:t>
            </a:r>
            <a:r>
              <a:rPr lang="en-US" dirty="0" smtClean="0"/>
              <a:t> </a:t>
            </a:r>
            <a:r>
              <a:rPr lang="en-US" dirty="0" err="1" smtClean="0"/>
              <a:t>Hayati</a:t>
            </a:r>
            <a:r>
              <a:rPr lang="en-US" dirty="0" smtClean="0"/>
              <a:t> Bt. </a:t>
            </a:r>
            <a:r>
              <a:rPr lang="en-US" dirty="0" err="1" smtClean="0"/>
              <a:t>Mohd</a:t>
            </a:r>
            <a:r>
              <a:rPr lang="en-US" dirty="0" smtClean="0"/>
              <a:t> </a:t>
            </a:r>
            <a:r>
              <a:rPr lang="en-US" dirty="0" err="1" smtClean="0"/>
              <a:t>Yatim</a:t>
            </a:r>
            <a:r>
              <a:rPr lang="en-US" dirty="0" smtClean="0"/>
              <a:t> </a:t>
            </a:r>
            <a:r>
              <a:rPr lang="en-US" dirty="0"/>
              <a:t>)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err="1" smtClean="0"/>
              <a:t>Lebihan</a:t>
            </a:r>
            <a:r>
              <a:rPr lang="en-US" b="1" dirty="0" smtClean="0"/>
              <a:t> </a:t>
            </a:r>
            <a:r>
              <a:rPr lang="en-US" b="1" dirty="0" err="1" smtClean="0"/>
              <a:t>peruntukan</a:t>
            </a:r>
            <a:r>
              <a:rPr lang="en-US" b="1" dirty="0" smtClean="0"/>
              <a:t> </a:t>
            </a:r>
            <a:r>
              <a:rPr lang="en-US" b="1" dirty="0" err="1" smtClean="0"/>
              <a:t>pihak</a:t>
            </a:r>
            <a:r>
              <a:rPr lang="en-US" b="1" dirty="0" smtClean="0"/>
              <a:t> </a:t>
            </a:r>
            <a:r>
              <a:rPr lang="en-US" b="1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hantar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Bahagian</a:t>
            </a:r>
            <a:r>
              <a:rPr lang="en-US" dirty="0" smtClean="0"/>
              <a:t> </a:t>
            </a:r>
            <a:r>
              <a:rPr lang="en-US" dirty="0" err="1" smtClean="0"/>
              <a:t>Kewangan</a:t>
            </a:r>
            <a:r>
              <a:rPr lang="en-US" dirty="0" smtClean="0"/>
              <a:t> KPM </a:t>
            </a:r>
            <a:r>
              <a:rPr lang="en-US" dirty="0" err="1" smtClean="0"/>
              <a:t>selewat</a:t>
            </a:r>
            <a:r>
              <a:rPr lang="en-US" dirty="0" smtClean="0"/>
              <a:t> – </a:t>
            </a:r>
            <a:r>
              <a:rPr lang="en-US" dirty="0" err="1" smtClean="0"/>
              <a:t>lewatnya</a:t>
            </a:r>
            <a:r>
              <a:rPr lang="en-US" dirty="0" smtClean="0"/>
              <a:t> </a:t>
            </a:r>
            <a:r>
              <a:rPr lang="en-US" b="1" dirty="0" smtClean="0"/>
              <a:t>31 Jun 2019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tiada</a:t>
            </a:r>
            <a:r>
              <a:rPr lang="en-US" dirty="0" smtClean="0"/>
              <a:t> </a:t>
            </a:r>
            <a:r>
              <a:rPr lang="en-US" dirty="0" err="1" smtClean="0"/>
              <a:t>isu</a:t>
            </a:r>
            <a:r>
              <a:rPr lang="en-US" dirty="0" smtClean="0"/>
              <a:t> yang </a:t>
            </a:r>
            <a:r>
              <a:rPr lang="en-US" dirty="0" err="1" smtClean="0"/>
              <a:t>berbangkit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Tahniah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Syabas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kerjasama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melancarkan</a:t>
            </a:r>
            <a:r>
              <a:rPr lang="en-US" dirty="0" smtClean="0"/>
              <a:t> </a:t>
            </a:r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 err="1" smtClean="0"/>
              <a:t>wang</a:t>
            </a:r>
            <a:r>
              <a:rPr lang="en-US" dirty="0" smtClean="0"/>
              <a:t> BAP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2019 </a:t>
            </a:r>
            <a:r>
              <a:rPr lang="en-US" dirty="0" err="1" smtClean="0"/>
              <a:t>ini</a:t>
            </a:r>
            <a:r>
              <a:rPr lang="en-US" dirty="0" smtClean="0"/>
              <a:t>.</a:t>
            </a:r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381433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Program </a:t>
            </a:r>
            <a:r>
              <a:rPr lang="en-US" u="sng" dirty="0" err="1" smtClean="0">
                <a:solidFill>
                  <a:schemeClr val="tx1"/>
                </a:solidFill>
              </a:rPr>
              <a:t>kunjung</a:t>
            </a:r>
            <a:r>
              <a:rPr lang="en-US" u="sng" dirty="0" smtClean="0">
                <a:solidFill>
                  <a:schemeClr val="tx1"/>
                </a:solidFill>
              </a:rPr>
              <a:t> bantu </a:t>
            </a:r>
            <a:r>
              <a:rPr lang="en-US" u="sng" dirty="0" err="1" smtClean="0">
                <a:solidFill>
                  <a:schemeClr val="tx1"/>
                </a:solidFill>
              </a:rPr>
              <a:t>mesra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en-US" u="sng" dirty="0" err="1" smtClean="0">
                <a:solidFill>
                  <a:schemeClr val="tx1"/>
                </a:solidFill>
              </a:rPr>
              <a:t>gemilang</a:t>
            </a:r>
            <a:r>
              <a:rPr lang="en-US" u="sng" dirty="0" smtClean="0">
                <a:solidFill>
                  <a:schemeClr val="tx1"/>
                </a:solidFill>
              </a:rPr>
              <a:t> </a:t>
            </a:r>
            <a:r>
              <a:rPr lang="en-US" u="sng" dirty="0" err="1" smtClean="0">
                <a:solidFill>
                  <a:schemeClr val="tx1"/>
                </a:solidFill>
              </a:rPr>
              <a:t>uppk</a:t>
            </a:r>
            <a:r>
              <a:rPr lang="en-US" u="sng" dirty="0" smtClean="0">
                <a:solidFill>
                  <a:schemeClr val="tx1"/>
                </a:solidFill>
              </a:rPr>
              <a:t> 2019</a:t>
            </a:r>
            <a:endParaRPr lang="ms-MY" u="sn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7239000" cy="4051832"/>
          </a:xfrm>
        </p:spPr>
        <p:txBody>
          <a:bodyPr>
            <a:normAutofit fontScale="40000" lnSpcReduction="20000"/>
          </a:bodyPr>
          <a:lstStyle/>
          <a:p>
            <a:r>
              <a:rPr lang="en-US" sz="3400" dirty="0" err="1" smtClean="0"/>
              <a:t>Dalam</a:t>
            </a:r>
            <a:r>
              <a:rPr lang="en-US" sz="3400" dirty="0" smtClean="0"/>
              <a:t> </a:t>
            </a:r>
            <a:r>
              <a:rPr lang="en-US" sz="3400" dirty="0" err="1" smtClean="0"/>
              <a:t>mesyuarat</a:t>
            </a:r>
            <a:r>
              <a:rPr lang="en-US" sz="3400" dirty="0" smtClean="0"/>
              <a:t> UPPK </a:t>
            </a:r>
            <a:r>
              <a:rPr lang="en-US" sz="3400" dirty="0" err="1" smtClean="0"/>
              <a:t>telah</a:t>
            </a:r>
            <a:r>
              <a:rPr lang="en-US" sz="3400" dirty="0" smtClean="0"/>
              <a:t> </a:t>
            </a:r>
            <a:r>
              <a:rPr lang="en-US" sz="3400" dirty="0" err="1" smtClean="0"/>
              <a:t>memilih</a:t>
            </a:r>
            <a:r>
              <a:rPr lang="en-US" sz="3400" dirty="0" smtClean="0"/>
              <a:t> 10 </a:t>
            </a:r>
            <a:r>
              <a:rPr lang="en-US" sz="3400" dirty="0" err="1" smtClean="0"/>
              <a:t>buah</a:t>
            </a:r>
            <a:r>
              <a:rPr lang="en-US" sz="3400" dirty="0" smtClean="0"/>
              <a:t> </a:t>
            </a:r>
            <a:r>
              <a:rPr lang="en-US" sz="3400" dirty="0" err="1" smtClean="0"/>
              <a:t>sekolah</a:t>
            </a:r>
            <a:r>
              <a:rPr lang="en-US" sz="3400" dirty="0" smtClean="0"/>
              <a:t> </a:t>
            </a:r>
            <a:r>
              <a:rPr lang="en-US" sz="3400" dirty="0" err="1" smtClean="0"/>
              <a:t>untuk</a:t>
            </a:r>
            <a:r>
              <a:rPr lang="en-US" sz="3400" dirty="0" smtClean="0"/>
              <a:t> </a:t>
            </a:r>
            <a:r>
              <a:rPr lang="en-US" sz="3400" dirty="0" err="1" smtClean="0"/>
              <a:t>dikunjung</a:t>
            </a:r>
            <a:r>
              <a:rPr lang="en-US" sz="3400" dirty="0" smtClean="0"/>
              <a:t> bantu </a:t>
            </a:r>
            <a:r>
              <a:rPr lang="en-US" sz="3400" dirty="0" err="1" smtClean="0"/>
              <a:t>iaitu</a:t>
            </a:r>
            <a:r>
              <a:rPr lang="en-US" sz="3400" dirty="0" smtClean="0"/>
              <a:t>: 6 SR &amp; 4 SM</a:t>
            </a:r>
          </a:p>
          <a:p>
            <a:pPr marL="0" indent="0">
              <a:buNone/>
            </a:pPr>
            <a:endParaRPr lang="en-US" sz="3400" dirty="0" smtClean="0"/>
          </a:p>
          <a:p>
            <a:r>
              <a:rPr lang="en-US" sz="3400" dirty="0" smtClean="0"/>
              <a:t>Program </a:t>
            </a:r>
            <a:r>
              <a:rPr lang="en-US" sz="3400" dirty="0" err="1" smtClean="0"/>
              <a:t>ini</a:t>
            </a:r>
            <a:r>
              <a:rPr lang="en-US" sz="3400" dirty="0" smtClean="0"/>
              <a:t> </a:t>
            </a:r>
            <a:r>
              <a:rPr lang="en-US" sz="3400" dirty="0" err="1" smtClean="0"/>
              <a:t>telah</a:t>
            </a:r>
            <a:r>
              <a:rPr lang="en-US" sz="3400" dirty="0" smtClean="0"/>
              <a:t> </a:t>
            </a:r>
            <a:r>
              <a:rPr lang="en-US" sz="3400" dirty="0" err="1" smtClean="0"/>
              <a:t>bermula</a:t>
            </a:r>
            <a:r>
              <a:rPr lang="en-US" sz="3400" dirty="0" smtClean="0"/>
              <a:t> </a:t>
            </a:r>
            <a:r>
              <a:rPr lang="en-US" sz="3400" dirty="0" err="1" smtClean="0"/>
              <a:t>pada</a:t>
            </a:r>
            <a:r>
              <a:rPr lang="en-US" sz="3400" dirty="0" smtClean="0"/>
              <a:t> </a:t>
            </a:r>
            <a:r>
              <a:rPr lang="en-US" sz="3400" b="1" dirty="0" smtClean="0"/>
              <a:t>21 </a:t>
            </a:r>
            <a:r>
              <a:rPr lang="en-US" sz="3400" b="1" dirty="0" err="1" smtClean="0"/>
              <a:t>Februari</a:t>
            </a:r>
            <a:r>
              <a:rPr lang="en-US" sz="3400" b="1" dirty="0" smtClean="0"/>
              <a:t> 2019</a:t>
            </a:r>
            <a:r>
              <a:rPr lang="en-US" sz="3400" dirty="0" smtClean="0"/>
              <a:t>. </a:t>
            </a:r>
            <a:r>
              <a:rPr lang="en-US" sz="3400" dirty="0" err="1" smtClean="0"/>
              <a:t>Jadual</a:t>
            </a:r>
            <a:r>
              <a:rPr lang="en-US" sz="3400" dirty="0" smtClean="0"/>
              <a:t> </a:t>
            </a:r>
            <a:r>
              <a:rPr lang="en-US" sz="3400" dirty="0" err="1" smtClean="0"/>
              <a:t>ke</a:t>
            </a:r>
            <a:r>
              <a:rPr lang="en-US" sz="3400" dirty="0" smtClean="0"/>
              <a:t> </a:t>
            </a:r>
            <a:r>
              <a:rPr lang="en-US" sz="3400" dirty="0" err="1" smtClean="0"/>
              <a:t>sekolah</a:t>
            </a:r>
            <a:r>
              <a:rPr lang="en-US" sz="3400" dirty="0" smtClean="0"/>
              <a:t> – </a:t>
            </a:r>
            <a:r>
              <a:rPr lang="en-US" sz="3400" dirty="0" err="1" smtClean="0"/>
              <a:t>sekolah</a:t>
            </a:r>
            <a:r>
              <a:rPr lang="en-US" sz="3400" dirty="0" smtClean="0"/>
              <a:t> yang </a:t>
            </a:r>
            <a:r>
              <a:rPr lang="en-US" sz="3400" dirty="0" err="1" smtClean="0"/>
              <a:t>akan</a:t>
            </a:r>
            <a:r>
              <a:rPr lang="en-US" sz="3400" dirty="0" smtClean="0"/>
              <a:t> </a:t>
            </a:r>
            <a:r>
              <a:rPr lang="en-US" sz="3400" dirty="0" err="1" smtClean="0"/>
              <a:t>dikunjung</a:t>
            </a:r>
            <a:r>
              <a:rPr lang="en-US" sz="3400" dirty="0" smtClean="0"/>
              <a:t> bantu </a:t>
            </a:r>
            <a:r>
              <a:rPr lang="en-US" sz="3400" dirty="0" err="1" smtClean="0"/>
              <a:t>telah</a:t>
            </a:r>
            <a:r>
              <a:rPr lang="en-US" sz="3400" dirty="0" smtClean="0"/>
              <a:t> </a:t>
            </a:r>
            <a:r>
              <a:rPr lang="en-US" sz="3400" dirty="0" err="1" smtClean="0"/>
              <a:t>dihantar</a:t>
            </a:r>
            <a:r>
              <a:rPr lang="en-US" sz="3400" dirty="0" smtClean="0"/>
              <a:t>. </a:t>
            </a:r>
            <a:r>
              <a:rPr lang="en-US" sz="3400" dirty="0" err="1" smtClean="0"/>
              <a:t>Harap</a:t>
            </a:r>
            <a:r>
              <a:rPr lang="en-US" sz="3400" dirty="0" smtClean="0"/>
              <a:t> </a:t>
            </a:r>
            <a:r>
              <a:rPr lang="en-US" sz="3400" dirty="0" err="1" smtClean="0"/>
              <a:t>pihak</a:t>
            </a:r>
            <a:r>
              <a:rPr lang="en-US" sz="3400" dirty="0" smtClean="0"/>
              <a:t> </a:t>
            </a:r>
            <a:r>
              <a:rPr lang="en-US" sz="3400" dirty="0" err="1" smtClean="0"/>
              <a:t>sekolah</a:t>
            </a:r>
            <a:r>
              <a:rPr lang="en-US" sz="3400" dirty="0" smtClean="0"/>
              <a:t> </a:t>
            </a:r>
            <a:r>
              <a:rPr lang="en-US" sz="3400" dirty="0" err="1" smtClean="0"/>
              <a:t>bersedia</a:t>
            </a:r>
            <a:r>
              <a:rPr lang="en-US" sz="3400" dirty="0" smtClean="0"/>
              <a:t>.</a:t>
            </a:r>
          </a:p>
          <a:p>
            <a:pPr marL="0" indent="0">
              <a:buNone/>
            </a:pPr>
            <a:endParaRPr lang="en-US" sz="3400" dirty="0" smtClean="0"/>
          </a:p>
          <a:p>
            <a:r>
              <a:rPr lang="en-US" sz="3400" b="1" dirty="0" err="1" smtClean="0"/>
              <a:t>Instrumen</a:t>
            </a:r>
            <a:r>
              <a:rPr lang="en-US" sz="3400" b="1" dirty="0" smtClean="0"/>
              <a:t> SKPMg2 </a:t>
            </a:r>
            <a:r>
              <a:rPr lang="en-US" sz="3400" dirty="0" err="1" smtClean="0"/>
              <a:t>masih</a:t>
            </a:r>
            <a:r>
              <a:rPr lang="en-US" sz="3400" dirty="0" smtClean="0"/>
              <a:t> </a:t>
            </a:r>
            <a:r>
              <a:rPr lang="en-US" sz="3400" dirty="0" err="1" smtClean="0"/>
              <a:t>digunakan</a:t>
            </a:r>
            <a:r>
              <a:rPr lang="en-US" sz="3400" dirty="0" smtClean="0"/>
              <a:t> </a:t>
            </a:r>
            <a:r>
              <a:rPr lang="en-US" sz="3400" dirty="0" err="1" smtClean="0"/>
              <a:t>dalam</a:t>
            </a:r>
            <a:r>
              <a:rPr lang="en-US" sz="3400" dirty="0" smtClean="0"/>
              <a:t> program </a:t>
            </a:r>
            <a:r>
              <a:rPr lang="en-US" sz="3400" dirty="0" err="1" smtClean="0"/>
              <a:t>ini</a:t>
            </a:r>
            <a:r>
              <a:rPr lang="en-US" sz="3400" dirty="0" smtClean="0"/>
              <a:t>.</a:t>
            </a:r>
          </a:p>
          <a:p>
            <a:r>
              <a:rPr lang="en-US" sz="3400" dirty="0" smtClean="0"/>
              <a:t>UPPK </a:t>
            </a:r>
            <a:r>
              <a:rPr lang="en-US" sz="3400" dirty="0" err="1" smtClean="0"/>
              <a:t>telah</a:t>
            </a:r>
            <a:r>
              <a:rPr lang="en-US" sz="3400" dirty="0" smtClean="0"/>
              <a:t> </a:t>
            </a:r>
            <a:r>
              <a:rPr lang="en-US" sz="3400" dirty="0" err="1" smtClean="0"/>
              <a:t>membuat</a:t>
            </a:r>
            <a:r>
              <a:rPr lang="en-US" sz="3400" dirty="0" smtClean="0"/>
              <a:t> </a:t>
            </a:r>
            <a:r>
              <a:rPr lang="en-US" sz="3400" dirty="0" err="1" smtClean="0"/>
              <a:t>kunjung</a:t>
            </a:r>
            <a:r>
              <a:rPr lang="en-US" sz="3400" dirty="0" smtClean="0"/>
              <a:t> bantu </a:t>
            </a:r>
            <a:r>
              <a:rPr lang="en-US" sz="3400" dirty="0" err="1" smtClean="0"/>
              <a:t>ke</a:t>
            </a:r>
            <a:r>
              <a:rPr lang="en-US" sz="3400" dirty="0" smtClean="0"/>
              <a:t> 3 </a:t>
            </a:r>
            <a:r>
              <a:rPr lang="en-US" sz="3400" dirty="0" err="1" smtClean="0"/>
              <a:t>buah</a:t>
            </a:r>
            <a:r>
              <a:rPr lang="en-US" sz="3400" dirty="0" smtClean="0"/>
              <a:t> </a:t>
            </a:r>
            <a:r>
              <a:rPr lang="en-US" sz="3400" dirty="0" err="1" smtClean="0"/>
              <a:t>sekolah</a:t>
            </a:r>
            <a:r>
              <a:rPr lang="en-US" sz="3400" dirty="0" smtClean="0"/>
              <a:t> </a:t>
            </a:r>
            <a:r>
              <a:rPr lang="en-US" sz="3400" dirty="0" err="1" smtClean="0"/>
              <a:t>iaitu</a:t>
            </a:r>
            <a:r>
              <a:rPr lang="en-US" sz="3400" dirty="0" smtClean="0"/>
              <a:t>: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/>
              <a:t>	</a:t>
            </a:r>
            <a:r>
              <a:rPr lang="en-US" sz="3400" dirty="0" smtClean="0"/>
              <a:t>1.	SK. </a:t>
            </a:r>
            <a:r>
              <a:rPr lang="en-US" sz="3400" dirty="0" err="1" smtClean="0"/>
              <a:t>Datuk</a:t>
            </a:r>
            <a:r>
              <a:rPr lang="en-US" sz="3400" dirty="0" smtClean="0"/>
              <a:t> </a:t>
            </a:r>
            <a:r>
              <a:rPr lang="en-US" sz="3400" dirty="0" err="1" smtClean="0"/>
              <a:t>Undang</a:t>
            </a:r>
            <a:r>
              <a:rPr lang="en-US" sz="3400" dirty="0" smtClean="0"/>
              <a:t> Abdullah – 21.02.2019</a:t>
            </a:r>
          </a:p>
          <a:p>
            <a:pPr marL="0" indent="0">
              <a:buNone/>
            </a:pPr>
            <a:r>
              <a:rPr lang="en-US" sz="3400" dirty="0"/>
              <a:t>	</a:t>
            </a:r>
            <a:r>
              <a:rPr lang="en-US" sz="3400" dirty="0" smtClean="0"/>
              <a:t>2.	SK. </a:t>
            </a:r>
            <a:r>
              <a:rPr lang="en-US" sz="3400" dirty="0" err="1" smtClean="0"/>
              <a:t>Jempol</a:t>
            </a:r>
            <a:r>
              <a:rPr lang="en-US" sz="3400" dirty="0" smtClean="0"/>
              <a:t>		       - 12.03.2019</a:t>
            </a:r>
          </a:p>
          <a:p>
            <a:pPr marL="0" indent="0">
              <a:buNone/>
            </a:pPr>
            <a:r>
              <a:rPr lang="en-US" sz="3400" dirty="0"/>
              <a:t>	</a:t>
            </a:r>
            <a:r>
              <a:rPr lang="en-US" sz="3400" dirty="0" smtClean="0"/>
              <a:t>3.	SK. </a:t>
            </a:r>
            <a:r>
              <a:rPr lang="en-US" sz="3400" dirty="0" err="1" smtClean="0"/>
              <a:t>Sg</a:t>
            </a:r>
            <a:r>
              <a:rPr lang="en-US" sz="3400" dirty="0" smtClean="0"/>
              <a:t>. </a:t>
            </a:r>
            <a:r>
              <a:rPr lang="en-US" sz="3400" dirty="0" err="1" smtClean="0"/>
              <a:t>Buluh</a:t>
            </a:r>
            <a:r>
              <a:rPr lang="en-US" sz="3400" dirty="0" smtClean="0"/>
              <a:t>	       - 13.03.2019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/>
              <a:t> </a:t>
            </a:r>
            <a:r>
              <a:rPr lang="en-US" sz="3400" dirty="0" smtClean="0"/>
              <a:t>    - </a:t>
            </a:r>
            <a:r>
              <a:rPr lang="en-US" sz="3400" dirty="0" err="1" smtClean="0"/>
              <a:t>Semuanya</a:t>
            </a:r>
            <a:r>
              <a:rPr lang="en-US" sz="3400" dirty="0" smtClean="0"/>
              <a:t> </a:t>
            </a:r>
            <a:r>
              <a:rPr lang="en-US" sz="3400" dirty="0" err="1" smtClean="0"/>
              <a:t>melepasi</a:t>
            </a:r>
            <a:r>
              <a:rPr lang="en-US" sz="3400" dirty="0" smtClean="0"/>
              <a:t> acceptance level 80%.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427233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1252</Words>
  <Application>Microsoft Office PowerPoint</Application>
  <PresentationFormat>On-screen Show (4:3)</PresentationFormat>
  <Paragraphs>238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Opulent</vt:lpstr>
      <vt:lpstr>Pendidikan pencegahan dadah ( ppda )</vt:lpstr>
      <vt:lpstr>PENGURUSAN PENDIDIKAN PENCEGAHAN DADAH ( ppda )</vt:lpstr>
      <vt:lpstr>             1. DOKUMEN PPDa      ( DOKUMEN Induk ) </vt:lpstr>
      <vt:lpstr>     2. DOKUMEN Pengurusan PPDa      ( DOKUMEN  Sokongan ) </vt:lpstr>
      <vt:lpstr>3. Program / aktiviti ppdA</vt:lpstr>
      <vt:lpstr>PowerPoint Presentation</vt:lpstr>
      <vt:lpstr>PowerPoint Presentation</vt:lpstr>
      <vt:lpstr>4. Ujian urin pelajar</vt:lpstr>
      <vt:lpstr>5. Instrumen ppdA</vt:lpstr>
      <vt:lpstr>6. Laporan aktiviti ke kpm 2          kali setahun:   sekolah rendah</vt:lpstr>
      <vt:lpstr> sekolah menengah</vt:lpstr>
      <vt:lpstr>7. cadangan</vt:lpstr>
      <vt:lpstr>8. Peringatan mesra</vt:lpstr>
      <vt:lpstr>9. Pemakluman ppda</vt:lpstr>
      <vt:lpstr>10. KEKANGAN ppdA -</vt:lpstr>
      <vt:lpstr>11. Tema  antidadah -</vt:lpstr>
      <vt:lpstr> Kerjasama yang baik daripada pihak sekolah sangat-sangat saya hargai &amp; sanjungi.  Mohon maaf dari saya.    Sekian, terima kasih.</vt:lpstr>
      <vt:lpstr>Bantuan awal persekolahan 2019 ( bap )</vt:lpstr>
      <vt:lpstr>Program kunjung bantu mesra gemilang uppk 2019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pencegahan dadah ( ppda )</dc:title>
  <dc:creator>user</dc:creator>
  <cp:lastModifiedBy>user</cp:lastModifiedBy>
  <cp:revision>55</cp:revision>
  <dcterms:created xsi:type="dcterms:W3CDTF">2017-07-27T05:09:47Z</dcterms:created>
  <dcterms:modified xsi:type="dcterms:W3CDTF">2019-04-08T01:40:40Z</dcterms:modified>
</cp:coreProperties>
</file>